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75" r:id="rId16"/>
    <p:sldId id="376" r:id="rId17"/>
    <p:sldId id="377" r:id="rId18"/>
    <p:sldId id="270" r:id="rId19"/>
    <p:sldId id="384" r:id="rId20"/>
    <p:sldId id="271" r:id="rId21"/>
    <p:sldId id="272" r:id="rId22"/>
    <p:sldId id="273" r:id="rId23"/>
    <p:sldId id="274" r:id="rId24"/>
    <p:sldId id="275" r:id="rId25"/>
    <p:sldId id="276" r:id="rId26"/>
    <p:sldId id="277" r:id="rId27"/>
    <p:sldId id="378" r:id="rId28"/>
    <p:sldId id="379" r:id="rId29"/>
    <p:sldId id="380" r:id="rId30"/>
    <p:sldId id="278" r:id="rId31"/>
    <p:sldId id="279" r:id="rId32"/>
    <p:sldId id="280" r:id="rId33"/>
    <p:sldId id="381" r:id="rId34"/>
    <p:sldId id="382" r:id="rId35"/>
    <p:sldId id="383"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Lst>
  <p:sldSz cx="9144000" cy="5143500" type="screen16x9"/>
  <p:notesSz cx="6858000" cy="9144000"/>
  <p:embeddedFontLst>
    <p:embeddedFont>
      <p:font typeface="Tahoma" panose="020B0604030504040204" pitchFamily="34" charset="0"/>
      <p:regular r:id="rId132"/>
      <p:bold r:id="rId133"/>
    </p:embeddedFont>
    <p:embeddedFont>
      <p:font typeface="Corbel" panose="020B0503020204020204" pitchFamily="34" charset="0"/>
      <p:regular r:id="rId134"/>
      <p:bold r:id="rId135"/>
      <p:italic r:id="rId136"/>
      <p:boldItalic r:id="rId137"/>
    </p:embeddedFont>
    <p:embeddedFont>
      <p:font typeface="Calibri" panose="020F0502020204030204" pitchFamily="34" charset="0"/>
      <p:regular r:id="rId138"/>
      <p:bold r:id="rId139"/>
      <p:italic r:id="rId140"/>
      <p:boldItalic r:id="rId141"/>
    </p:embeddedFont>
    <p:embeddedFont>
      <p:font typeface="Proxima Nova"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0EBCD-1059-45F5-82E3-8A47344C9190}">
  <a:tblStyle styleId="{2510EBCD-1059-45F5-82E3-8A47344C91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982285-A13E-4EE8-80E3-8078A2CDC02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3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9.fntdata"/><Relationship Id="rId14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0.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2.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3.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881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0345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551fd4a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551fd4a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4551fd4a7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a:t>
            </a:fld>
            <a:endParaRPr/>
          </a:p>
        </p:txBody>
      </p:sp>
    </p:spTree>
    <p:extLst>
      <p:ext uri="{BB962C8B-B14F-4D97-AF65-F5344CB8AC3E}">
        <p14:creationId xmlns:p14="http://schemas.microsoft.com/office/powerpoint/2010/main" val="22860704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3617d42267311be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3617d42267311b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4" name="Google Shape;1124;g13617d42267311be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103</a:t>
            </a:fld>
            <a:endParaRPr/>
          </a:p>
        </p:txBody>
      </p:sp>
    </p:spTree>
    <p:extLst>
      <p:ext uri="{BB962C8B-B14F-4D97-AF65-F5344CB8AC3E}">
        <p14:creationId xmlns:p14="http://schemas.microsoft.com/office/powerpoint/2010/main" val="3007393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3617d42267311b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3617d42267311b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g13617d42267311be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104</a:t>
            </a:fld>
            <a:endParaRPr/>
          </a:p>
        </p:txBody>
      </p:sp>
    </p:spTree>
    <p:extLst>
      <p:ext uri="{BB962C8B-B14F-4D97-AF65-F5344CB8AC3E}">
        <p14:creationId xmlns:p14="http://schemas.microsoft.com/office/powerpoint/2010/main" val="28411734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43474c3d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43474c3d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1" name="Google Shape;1151;g43474c3de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105</a:t>
            </a:fld>
            <a:endParaRPr/>
          </a:p>
        </p:txBody>
      </p:sp>
    </p:spTree>
    <p:extLst>
      <p:ext uri="{BB962C8B-B14F-4D97-AF65-F5344CB8AC3E}">
        <p14:creationId xmlns:p14="http://schemas.microsoft.com/office/powerpoint/2010/main" val="26810781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46cc15c42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46cc15c42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g46cc15c426_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106</a:t>
            </a:fld>
            <a:endParaRPr/>
          </a:p>
        </p:txBody>
      </p:sp>
    </p:spTree>
    <p:extLst>
      <p:ext uri="{BB962C8B-B14F-4D97-AF65-F5344CB8AC3E}">
        <p14:creationId xmlns:p14="http://schemas.microsoft.com/office/powerpoint/2010/main" val="8674713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47ce8ff9d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47ce8ff9d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g47ce8ff9d7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107</a:t>
            </a:fld>
            <a:endParaRPr/>
          </a:p>
        </p:txBody>
      </p:sp>
    </p:spTree>
    <p:extLst>
      <p:ext uri="{BB962C8B-B14F-4D97-AF65-F5344CB8AC3E}">
        <p14:creationId xmlns:p14="http://schemas.microsoft.com/office/powerpoint/2010/main" val="17429322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46cc15c426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46cc15c426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46cc15c426_4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108</a:t>
            </a:fld>
            <a:endParaRPr/>
          </a:p>
        </p:txBody>
      </p:sp>
    </p:spTree>
    <p:extLst>
      <p:ext uri="{BB962C8B-B14F-4D97-AF65-F5344CB8AC3E}">
        <p14:creationId xmlns:p14="http://schemas.microsoft.com/office/powerpoint/2010/main" val="30354982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47ce8ffc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47ce8ffc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8" name="Google Shape;1208;g47ce8ffcf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109</a:t>
            </a:fld>
            <a:endParaRPr/>
          </a:p>
        </p:txBody>
      </p:sp>
    </p:spTree>
    <p:extLst>
      <p:ext uri="{BB962C8B-B14F-4D97-AF65-F5344CB8AC3E}">
        <p14:creationId xmlns:p14="http://schemas.microsoft.com/office/powerpoint/2010/main" val="2744462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46cc15c426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46cc15c426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8" name="Google Shape;1218;g46cc15c426_4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110</a:t>
            </a:fld>
            <a:endParaRPr/>
          </a:p>
        </p:txBody>
      </p:sp>
    </p:spTree>
    <p:extLst>
      <p:ext uri="{BB962C8B-B14F-4D97-AF65-F5344CB8AC3E}">
        <p14:creationId xmlns:p14="http://schemas.microsoft.com/office/powerpoint/2010/main" val="7084365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c4a5f3d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c4a5f3d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3c4a5f3d1c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111</a:t>
            </a:fld>
            <a:endParaRPr/>
          </a:p>
        </p:txBody>
      </p:sp>
    </p:spTree>
    <p:extLst>
      <p:ext uri="{BB962C8B-B14F-4D97-AF65-F5344CB8AC3E}">
        <p14:creationId xmlns:p14="http://schemas.microsoft.com/office/powerpoint/2010/main" val="23103789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245ea309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4245ea309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4245ea309f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112</a:t>
            </a:fld>
            <a:endParaRPr/>
          </a:p>
        </p:txBody>
      </p:sp>
    </p:spTree>
    <p:extLst>
      <p:ext uri="{BB962C8B-B14F-4D97-AF65-F5344CB8AC3E}">
        <p14:creationId xmlns:p14="http://schemas.microsoft.com/office/powerpoint/2010/main" val="327565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c0bff13a3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c0bff13a3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3c0bff13a3_0_2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a:t>
            </a:fld>
            <a:endParaRPr/>
          </a:p>
        </p:txBody>
      </p:sp>
    </p:spTree>
    <p:extLst>
      <p:ext uri="{BB962C8B-B14F-4D97-AF65-F5344CB8AC3E}">
        <p14:creationId xmlns:p14="http://schemas.microsoft.com/office/powerpoint/2010/main" val="31316713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3896ed0b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43896ed0b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g43896ed0bb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113</a:t>
            </a:fld>
            <a:endParaRPr/>
          </a:p>
        </p:txBody>
      </p:sp>
    </p:spTree>
    <p:extLst>
      <p:ext uri="{BB962C8B-B14F-4D97-AF65-F5344CB8AC3E}">
        <p14:creationId xmlns:p14="http://schemas.microsoft.com/office/powerpoint/2010/main" val="35206509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446f9f328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446f9f32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4" name="Google Shape;1264;g446f9f3285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114</a:t>
            </a:fld>
            <a:endParaRPr/>
          </a:p>
        </p:txBody>
      </p:sp>
    </p:spTree>
    <p:extLst>
      <p:ext uri="{BB962C8B-B14F-4D97-AF65-F5344CB8AC3E}">
        <p14:creationId xmlns:p14="http://schemas.microsoft.com/office/powerpoint/2010/main" val="14340809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43ed6d11a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43ed6d11a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5" name="Google Shape;1275;g43ed6d11ae_1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115</a:t>
            </a:fld>
            <a:endParaRPr/>
          </a:p>
        </p:txBody>
      </p:sp>
    </p:spTree>
    <p:extLst>
      <p:ext uri="{BB962C8B-B14F-4D97-AF65-F5344CB8AC3E}">
        <p14:creationId xmlns:p14="http://schemas.microsoft.com/office/powerpoint/2010/main" val="31774570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446f9f328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446f9f328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5" name="Google Shape;1285;g446f9f3285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116</a:t>
            </a:fld>
            <a:endParaRPr/>
          </a:p>
        </p:txBody>
      </p:sp>
    </p:spTree>
    <p:extLst>
      <p:ext uri="{BB962C8B-B14F-4D97-AF65-F5344CB8AC3E}">
        <p14:creationId xmlns:p14="http://schemas.microsoft.com/office/powerpoint/2010/main" val="6945138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43896ed0b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43896ed0b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6" name="Google Shape;1296;g43896ed0bb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117</a:t>
            </a:fld>
            <a:endParaRPr/>
          </a:p>
        </p:txBody>
      </p:sp>
    </p:spTree>
    <p:extLst>
      <p:ext uri="{BB962C8B-B14F-4D97-AF65-F5344CB8AC3E}">
        <p14:creationId xmlns:p14="http://schemas.microsoft.com/office/powerpoint/2010/main" val="4483153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3ce15936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43ce15936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7" name="Google Shape;1307;g43ce159360_4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118</a:t>
            </a:fld>
            <a:endParaRPr/>
          </a:p>
        </p:txBody>
      </p:sp>
    </p:spTree>
    <p:extLst>
      <p:ext uri="{BB962C8B-B14F-4D97-AF65-F5344CB8AC3E}">
        <p14:creationId xmlns:p14="http://schemas.microsoft.com/office/powerpoint/2010/main" val="13117076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43e7febdb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43e7febdb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9" name="Google Shape;1319;g43e7febdb4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119</a:t>
            </a:fld>
            <a:endParaRPr/>
          </a:p>
        </p:txBody>
      </p:sp>
    </p:spTree>
    <p:extLst>
      <p:ext uri="{BB962C8B-B14F-4D97-AF65-F5344CB8AC3E}">
        <p14:creationId xmlns:p14="http://schemas.microsoft.com/office/powerpoint/2010/main" val="11807158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4020da52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44020da52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1" name="Google Shape;1331;g44020da520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120</a:t>
            </a:fld>
            <a:endParaRPr/>
          </a:p>
        </p:txBody>
      </p:sp>
    </p:spTree>
    <p:extLst>
      <p:ext uri="{BB962C8B-B14F-4D97-AF65-F5344CB8AC3E}">
        <p14:creationId xmlns:p14="http://schemas.microsoft.com/office/powerpoint/2010/main" val="8623733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43896ed0b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43896ed0b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43896ed0bb_0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121</a:t>
            </a:fld>
            <a:endParaRPr/>
          </a:p>
        </p:txBody>
      </p:sp>
    </p:spTree>
    <p:extLst>
      <p:ext uri="{BB962C8B-B14F-4D97-AF65-F5344CB8AC3E}">
        <p14:creationId xmlns:p14="http://schemas.microsoft.com/office/powerpoint/2010/main" val="31823120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44f99c48fb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44f99c48fb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g44f99c48fb_9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122</a:t>
            </a:fld>
            <a:endParaRPr/>
          </a:p>
        </p:txBody>
      </p:sp>
    </p:spTree>
    <p:extLst>
      <p:ext uri="{BB962C8B-B14F-4D97-AF65-F5344CB8AC3E}">
        <p14:creationId xmlns:p14="http://schemas.microsoft.com/office/powerpoint/2010/main" val="315193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37fb41c2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37fb41c2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337fb41c24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a:t>
            </a:fld>
            <a:endParaRPr/>
          </a:p>
        </p:txBody>
      </p:sp>
    </p:spTree>
    <p:extLst>
      <p:ext uri="{BB962C8B-B14F-4D97-AF65-F5344CB8AC3E}">
        <p14:creationId xmlns:p14="http://schemas.microsoft.com/office/powerpoint/2010/main" val="13433392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43896ed0b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43896ed0b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5" name="Google Shape;1365;g43896ed0bb_0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20830163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43ce159360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43ce159360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6" name="Google Shape;1376;g43ce159360_4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42361594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5299fdd0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45299fdd0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0" name="Google Shape;1390;g45299fdd0e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39046720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45299fdd0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45299fdd0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45299fdd0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31055101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37fb41c2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337fb41c2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6" name="Google Shape;1406;g337fb41c24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127</a:t>
            </a:fld>
            <a:endParaRPr/>
          </a:p>
        </p:txBody>
      </p:sp>
    </p:spTree>
    <p:extLst>
      <p:ext uri="{BB962C8B-B14F-4D97-AF65-F5344CB8AC3E}">
        <p14:creationId xmlns:p14="http://schemas.microsoft.com/office/powerpoint/2010/main" val="28925892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f507afff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3f507afff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4" name="Google Shape;1414;g3f507afff4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128</a:t>
            </a:fld>
            <a:endParaRPr/>
          </a:p>
        </p:txBody>
      </p:sp>
    </p:spTree>
    <p:extLst>
      <p:ext uri="{BB962C8B-B14F-4D97-AF65-F5344CB8AC3E}">
        <p14:creationId xmlns:p14="http://schemas.microsoft.com/office/powerpoint/2010/main" val="38518474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337fb41c2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337fb41c2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337fb41c24_0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129</a:t>
            </a:fld>
            <a:endParaRPr/>
          </a:p>
        </p:txBody>
      </p:sp>
    </p:spTree>
    <p:extLst>
      <p:ext uri="{BB962C8B-B14F-4D97-AF65-F5344CB8AC3E}">
        <p14:creationId xmlns:p14="http://schemas.microsoft.com/office/powerpoint/2010/main" val="217155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02024ac6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02024ac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4402024ac6_2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13</a:t>
            </a:fld>
            <a:endParaRPr/>
          </a:p>
        </p:txBody>
      </p:sp>
    </p:spTree>
    <p:extLst>
      <p:ext uri="{BB962C8B-B14F-4D97-AF65-F5344CB8AC3E}">
        <p14:creationId xmlns:p14="http://schemas.microsoft.com/office/powerpoint/2010/main" val="2079334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7fb41c2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7fb41c2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37fb41c24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14</a:t>
            </a:fld>
            <a:endParaRPr/>
          </a:p>
        </p:txBody>
      </p:sp>
    </p:spTree>
    <p:extLst>
      <p:ext uri="{BB962C8B-B14F-4D97-AF65-F5344CB8AC3E}">
        <p14:creationId xmlns:p14="http://schemas.microsoft.com/office/powerpoint/2010/main" val="3997095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3896ed0b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3896ed0b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43896ed0bb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18</a:t>
            </a:fld>
            <a:endParaRPr/>
          </a:p>
        </p:txBody>
      </p:sp>
    </p:spTree>
    <p:extLst>
      <p:ext uri="{BB962C8B-B14F-4D97-AF65-F5344CB8AC3E}">
        <p14:creationId xmlns:p14="http://schemas.microsoft.com/office/powerpoint/2010/main" val="188572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3896ed0b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3896ed0b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43896ed0bb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19</a:t>
            </a:fld>
            <a:endParaRPr/>
          </a:p>
        </p:txBody>
      </p:sp>
    </p:spTree>
    <p:extLst>
      <p:ext uri="{BB962C8B-B14F-4D97-AF65-F5344CB8AC3E}">
        <p14:creationId xmlns:p14="http://schemas.microsoft.com/office/powerpoint/2010/main" val="1099267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3e9a2b8a2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3e9a2b8a2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43e9a2b8a2_4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20</a:t>
            </a:fld>
            <a:endParaRPr/>
          </a:p>
        </p:txBody>
      </p:sp>
    </p:spTree>
    <p:extLst>
      <p:ext uri="{BB962C8B-B14F-4D97-AF65-F5344CB8AC3E}">
        <p14:creationId xmlns:p14="http://schemas.microsoft.com/office/powerpoint/2010/main" val="415421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3ed6d11a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3ed6d11a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43ed6d11ae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21</a:t>
            </a:fld>
            <a:endParaRPr/>
          </a:p>
        </p:txBody>
      </p:sp>
    </p:spTree>
    <p:extLst>
      <p:ext uri="{BB962C8B-B14F-4D97-AF65-F5344CB8AC3E}">
        <p14:creationId xmlns:p14="http://schemas.microsoft.com/office/powerpoint/2010/main" val="225125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46f9f328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46f9f328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446f9f3285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22</a:t>
            </a:fld>
            <a:endParaRPr/>
          </a:p>
        </p:txBody>
      </p:sp>
    </p:spTree>
    <p:extLst>
      <p:ext uri="{BB962C8B-B14F-4D97-AF65-F5344CB8AC3E}">
        <p14:creationId xmlns:p14="http://schemas.microsoft.com/office/powerpoint/2010/main" val="420374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8cdea74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8cdea74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8cdea74f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a:t>
            </a:fld>
            <a:endParaRPr/>
          </a:p>
        </p:txBody>
      </p:sp>
    </p:spTree>
    <p:extLst>
      <p:ext uri="{BB962C8B-B14F-4D97-AF65-F5344CB8AC3E}">
        <p14:creationId xmlns:p14="http://schemas.microsoft.com/office/powerpoint/2010/main" val="253777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3ed6d11ae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3ed6d11ae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43ed6d11ae_3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23</a:t>
            </a:fld>
            <a:endParaRPr/>
          </a:p>
        </p:txBody>
      </p:sp>
    </p:spTree>
    <p:extLst>
      <p:ext uri="{BB962C8B-B14F-4D97-AF65-F5344CB8AC3E}">
        <p14:creationId xmlns:p14="http://schemas.microsoft.com/office/powerpoint/2010/main" val="1680324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4020da520_1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4020da520_1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44020da520_1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24</a:t>
            </a:fld>
            <a:endParaRPr/>
          </a:p>
        </p:txBody>
      </p:sp>
    </p:spTree>
    <p:extLst>
      <p:ext uri="{BB962C8B-B14F-4D97-AF65-F5344CB8AC3E}">
        <p14:creationId xmlns:p14="http://schemas.microsoft.com/office/powerpoint/2010/main" val="315822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4020da520_1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4020da520_1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44020da520_11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25</a:t>
            </a:fld>
            <a:endParaRPr/>
          </a:p>
        </p:txBody>
      </p:sp>
    </p:spTree>
    <p:extLst>
      <p:ext uri="{BB962C8B-B14F-4D97-AF65-F5344CB8AC3E}">
        <p14:creationId xmlns:p14="http://schemas.microsoft.com/office/powerpoint/2010/main" val="989067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26</a:t>
            </a:fld>
            <a:endParaRPr/>
          </a:p>
        </p:txBody>
      </p:sp>
    </p:spTree>
    <p:extLst>
      <p:ext uri="{BB962C8B-B14F-4D97-AF65-F5344CB8AC3E}">
        <p14:creationId xmlns:p14="http://schemas.microsoft.com/office/powerpoint/2010/main" val="216505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27</a:t>
            </a:fld>
            <a:endParaRPr/>
          </a:p>
        </p:txBody>
      </p:sp>
    </p:spTree>
    <p:extLst>
      <p:ext uri="{BB962C8B-B14F-4D97-AF65-F5344CB8AC3E}">
        <p14:creationId xmlns:p14="http://schemas.microsoft.com/office/powerpoint/2010/main" val="355775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28</a:t>
            </a:fld>
            <a:endParaRPr/>
          </a:p>
        </p:txBody>
      </p:sp>
    </p:spTree>
    <p:extLst>
      <p:ext uri="{BB962C8B-B14F-4D97-AF65-F5344CB8AC3E}">
        <p14:creationId xmlns:p14="http://schemas.microsoft.com/office/powerpoint/2010/main" val="3569470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29</a:t>
            </a:fld>
            <a:endParaRPr/>
          </a:p>
        </p:txBody>
      </p:sp>
    </p:spTree>
    <p:extLst>
      <p:ext uri="{BB962C8B-B14F-4D97-AF65-F5344CB8AC3E}">
        <p14:creationId xmlns:p14="http://schemas.microsoft.com/office/powerpoint/2010/main" val="3904053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4020da520_1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4020da520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44020da520_11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30</a:t>
            </a:fld>
            <a:endParaRPr/>
          </a:p>
        </p:txBody>
      </p:sp>
    </p:spTree>
    <p:extLst>
      <p:ext uri="{BB962C8B-B14F-4D97-AF65-F5344CB8AC3E}">
        <p14:creationId xmlns:p14="http://schemas.microsoft.com/office/powerpoint/2010/main" val="1870100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4020da520_1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4020da520_1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44020da520_11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31</a:t>
            </a:fld>
            <a:endParaRPr/>
          </a:p>
        </p:txBody>
      </p:sp>
    </p:spTree>
    <p:extLst>
      <p:ext uri="{BB962C8B-B14F-4D97-AF65-F5344CB8AC3E}">
        <p14:creationId xmlns:p14="http://schemas.microsoft.com/office/powerpoint/2010/main" val="4178948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4020da520_1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4020da520_1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44020da520_11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32</a:t>
            </a:fld>
            <a:endParaRPr/>
          </a:p>
        </p:txBody>
      </p:sp>
    </p:spTree>
    <p:extLst>
      <p:ext uri="{BB962C8B-B14F-4D97-AF65-F5344CB8AC3E}">
        <p14:creationId xmlns:p14="http://schemas.microsoft.com/office/powerpoint/2010/main" val="34336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551fd4a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551fd4a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4551fd4a7c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a:t>
            </a:fld>
            <a:endParaRPr/>
          </a:p>
        </p:txBody>
      </p:sp>
    </p:spTree>
    <p:extLst>
      <p:ext uri="{BB962C8B-B14F-4D97-AF65-F5344CB8AC3E}">
        <p14:creationId xmlns:p14="http://schemas.microsoft.com/office/powerpoint/2010/main" val="2385824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33</a:t>
            </a:fld>
            <a:endParaRPr/>
          </a:p>
        </p:txBody>
      </p:sp>
    </p:spTree>
    <p:extLst>
      <p:ext uri="{BB962C8B-B14F-4D97-AF65-F5344CB8AC3E}">
        <p14:creationId xmlns:p14="http://schemas.microsoft.com/office/powerpoint/2010/main" val="3865730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34</a:t>
            </a:fld>
            <a:endParaRPr/>
          </a:p>
        </p:txBody>
      </p:sp>
    </p:spTree>
    <p:extLst>
      <p:ext uri="{BB962C8B-B14F-4D97-AF65-F5344CB8AC3E}">
        <p14:creationId xmlns:p14="http://schemas.microsoft.com/office/powerpoint/2010/main" val="96121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35</a:t>
            </a:fld>
            <a:endParaRPr/>
          </a:p>
        </p:txBody>
      </p:sp>
    </p:spTree>
    <p:extLst>
      <p:ext uri="{BB962C8B-B14F-4D97-AF65-F5344CB8AC3E}">
        <p14:creationId xmlns:p14="http://schemas.microsoft.com/office/powerpoint/2010/main" val="97043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4020da520_1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4020da520_1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44020da520_11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36</a:t>
            </a:fld>
            <a:endParaRPr/>
          </a:p>
        </p:txBody>
      </p:sp>
    </p:spTree>
    <p:extLst>
      <p:ext uri="{BB962C8B-B14F-4D97-AF65-F5344CB8AC3E}">
        <p14:creationId xmlns:p14="http://schemas.microsoft.com/office/powerpoint/2010/main" val="2819643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3e9a2b8a2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3e9a2b8a2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43e9a2b8a2_4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37</a:t>
            </a:fld>
            <a:endParaRPr/>
          </a:p>
        </p:txBody>
      </p:sp>
    </p:spTree>
    <p:extLst>
      <p:ext uri="{BB962C8B-B14F-4D97-AF65-F5344CB8AC3E}">
        <p14:creationId xmlns:p14="http://schemas.microsoft.com/office/powerpoint/2010/main" val="1396008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4020da520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4020da520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44020da520_9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38</a:t>
            </a:fld>
            <a:endParaRPr/>
          </a:p>
        </p:txBody>
      </p:sp>
    </p:spTree>
    <p:extLst>
      <p:ext uri="{BB962C8B-B14F-4D97-AF65-F5344CB8AC3E}">
        <p14:creationId xmlns:p14="http://schemas.microsoft.com/office/powerpoint/2010/main" val="2616873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4020da52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4020da52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44020da520_9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39</a:t>
            </a:fld>
            <a:endParaRPr/>
          </a:p>
        </p:txBody>
      </p:sp>
    </p:spTree>
    <p:extLst>
      <p:ext uri="{BB962C8B-B14F-4D97-AF65-F5344CB8AC3E}">
        <p14:creationId xmlns:p14="http://schemas.microsoft.com/office/powerpoint/2010/main" val="496892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4020da520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4020da520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44020da520_9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40</a:t>
            </a:fld>
            <a:endParaRPr/>
          </a:p>
        </p:txBody>
      </p:sp>
    </p:spTree>
    <p:extLst>
      <p:ext uri="{BB962C8B-B14F-4D97-AF65-F5344CB8AC3E}">
        <p14:creationId xmlns:p14="http://schemas.microsoft.com/office/powerpoint/2010/main" val="2035321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46f9f32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46f9f32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446f9f3285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41</a:t>
            </a:fld>
            <a:endParaRPr/>
          </a:p>
        </p:txBody>
      </p:sp>
    </p:spTree>
    <p:extLst>
      <p:ext uri="{BB962C8B-B14F-4D97-AF65-F5344CB8AC3E}">
        <p14:creationId xmlns:p14="http://schemas.microsoft.com/office/powerpoint/2010/main" val="4162953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f507aff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f507aff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3f507afff4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42</a:t>
            </a:fld>
            <a:endParaRPr/>
          </a:p>
        </p:txBody>
      </p:sp>
    </p:spTree>
    <p:extLst>
      <p:ext uri="{BB962C8B-B14F-4D97-AF65-F5344CB8AC3E}">
        <p14:creationId xmlns:p14="http://schemas.microsoft.com/office/powerpoint/2010/main" val="312004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551fd4a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551fd4a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4551fd4a7c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37661222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3ee3c900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3ee3c900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43ee3c900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43</a:t>
            </a:fld>
            <a:endParaRPr/>
          </a:p>
        </p:txBody>
      </p:sp>
    </p:spTree>
    <p:extLst>
      <p:ext uri="{BB962C8B-B14F-4D97-AF65-F5344CB8AC3E}">
        <p14:creationId xmlns:p14="http://schemas.microsoft.com/office/powerpoint/2010/main" val="3404418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3ee3c900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3ee3c900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43ee3c9007_1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extLst>
      <p:ext uri="{BB962C8B-B14F-4D97-AF65-F5344CB8AC3E}">
        <p14:creationId xmlns:p14="http://schemas.microsoft.com/office/powerpoint/2010/main" val="3992635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4f63a8fc6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4f63a8fc6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44f63a8fc6_6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45</a:t>
            </a:fld>
            <a:endParaRPr/>
          </a:p>
        </p:txBody>
      </p:sp>
    </p:spTree>
    <p:extLst>
      <p:ext uri="{BB962C8B-B14F-4D97-AF65-F5344CB8AC3E}">
        <p14:creationId xmlns:p14="http://schemas.microsoft.com/office/powerpoint/2010/main" val="1283123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4f63a8fc6_6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4f63a8fc6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44f63a8fc6_6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46</a:t>
            </a:fld>
            <a:endParaRPr/>
          </a:p>
        </p:txBody>
      </p:sp>
    </p:spTree>
    <p:extLst>
      <p:ext uri="{BB962C8B-B14F-4D97-AF65-F5344CB8AC3E}">
        <p14:creationId xmlns:p14="http://schemas.microsoft.com/office/powerpoint/2010/main" val="2975028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be23ab65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be23ab65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3be23ab653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47</a:t>
            </a:fld>
            <a:endParaRPr/>
          </a:p>
        </p:txBody>
      </p:sp>
    </p:spTree>
    <p:extLst>
      <p:ext uri="{BB962C8B-B14F-4D97-AF65-F5344CB8AC3E}">
        <p14:creationId xmlns:p14="http://schemas.microsoft.com/office/powerpoint/2010/main" val="2257440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4e29572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4e29572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44e295725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48</a:t>
            </a:fld>
            <a:endParaRPr/>
          </a:p>
        </p:txBody>
      </p:sp>
    </p:spTree>
    <p:extLst>
      <p:ext uri="{BB962C8B-B14F-4D97-AF65-F5344CB8AC3E}">
        <p14:creationId xmlns:p14="http://schemas.microsoft.com/office/powerpoint/2010/main" val="3428242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4f63a8f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4f63a8f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44f63a8f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49</a:t>
            </a:fld>
            <a:endParaRPr/>
          </a:p>
        </p:txBody>
      </p:sp>
    </p:spTree>
    <p:extLst>
      <p:ext uri="{BB962C8B-B14F-4D97-AF65-F5344CB8AC3E}">
        <p14:creationId xmlns:p14="http://schemas.microsoft.com/office/powerpoint/2010/main" val="3138135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4f63a8fc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4f63a8fc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4f63a8fc6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50</a:t>
            </a:fld>
            <a:endParaRPr/>
          </a:p>
        </p:txBody>
      </p:sp>
    </p:spTree>
    <p:extLst>
      <p:ext uri="{BB962C8B-B14F-4D97-AF65-F5344CB8AC3E}">
        <p14:creationId xmlns:p14="http://schemas.microsoft.com/office/powerpoint/2010/main" val="2178931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4f63a8fc6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44f63a8fc6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44f63a8fc6_6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51</a:t>
            </a:fld>
            <a:endParaRPr/>
          </a:p>
        </p:txBody>
      </p:sp>
    </p:spTree>
    <p:extLst>
      <p:ext uri="{BB962C8B-B14F-4D97-AF65-F5344CB8AC3E}">
        <p14:creationId xmlns:p14="http://schemas.microsoft.com/office/powerpoint/2010/main" val="176478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4f63a8fc6_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4f63a8fc6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44f63a8fc6_6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52</a:t>
            </a:fld>
            <a:endParaRPr/>
          </a:p>
        </p:txBody>
      </p:sp>
    </p:spTree>
    <p:extLst>
      <p:ext uri="{BB962C8B-B14F-4D97-AF65-F5344CB8AC3E}">
        <p14:creationId xmlns:p14="http://schemas.microsoft.com/office/powerpoint/2010/main" val="95927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551fd4a7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551fd4a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4551fd4a7c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3634326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4f63a8fc6_6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4f63a8fc6_6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44f63a8fc6_6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53</a:t>
            </a:fld>
            <a:endParaRPr/>
          </a:p>
        </p:txBody>
      </p:sp>
    </p:spTree>
    <p:extLst>
      <p:ext uri="{BB962C8B-B14F-4D97-AF65-F5344CB8AC3E}">
        <p14:creationId xmlns:p14="http://schemas.microsoft.com/office/powerpoint/2010/main" val="1854137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3896ed0b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43896ed0b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43896ed0bb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54</a:t>
            </a:fld>
            <a:endParaRPr/>
          </a:p>
        </p:txBody>
      </p:sp>
    </p:spTree>
    <p:extLst>
      <p:ext uri="{BB962C8B-B14F-4D97-AF65-F5344CB8AC3E}">
        <p14:creationId xmlns:p14="http://schemas.microsoft.com/office/powerpoint/2010/main" val="1401794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44f63a8fc6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44f63a8fc6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g44f63a8fc6_6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55</a:t>
            </a:fld>
            <a:endParaRPr/>
          </a:p>
        </p:txBody>
      </p:sp>
    </p:spTree>
    <p:extLst>
      <p:ext uri="{BB962C8B-B14F-4D97-AF65-F5344CB8AC3E}">
        <p14:creationId xmlns:p14="http://schemas.microsoft.com/office/powerpoint/2010/main" val="1992102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4f63a8fc6_6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44f63a8fc6_6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44f63a8fc6_6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56</a:t>
            </a:fld>
            <a:endParaRPr/>
          </a:p>
        </p:txBody>
      </p:sp>
    </p:spTree>
    <p:extLst>
      <p:ext uri="{BB962C8B-B14F-4D97-AF65-F5344CB8AC3E}">
        <p14:creationId xmlns:p14="http://schemas.microsoft.com/office/powerpoint/2010/main" val="3438217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44f99c48fb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44f99c48fb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44f99c48fb_1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57</a:t>
            </a:fld>
            <a:endParaRPr/>
          </a:p>
        </p:txBody>
      </p:sp>
    </p:spTree>
    <p:extLst>
      <p:ext uri="{BB962C8B-B14F-4D97-AF65-F5344CB8AC3E}">
        <p14:creationId xmlns:p14="http://schemas.microsoft.com/office/powerpoint/2010/main" val="2439875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5299fdd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5299fdd0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45299fdd0e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58</a:t>
            </a:fld>
            <a:endParaRPr/>
          </a:p>
        </p:txBody>
      </p:sp>
    </p:spTree>
    <p:extLst>
      <p:ext uri="{BB962C8B-B14F-4D97-AF65-F5344CB8AC3E}">
        <p14:creationId xmlns:p14="http://schemas.microsoft.com/office/powerpoint/2010/main" val="399644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37fb41c24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37fb41c2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g337fb41c24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59</a:t>
            </a:fld>
            <a:endParaRPr/>
          </a:p>
        </p:txBody>
      </p:sp>
    </p:spTree>
    <p:extLst>
      <p:ext uri="{BB962C8B-B14F-4D97-AF65-F5344CB8AC3E}">
        <p14:creationId xmlns:p14="http://schemas.microsoft.com/office/powerpoint/2010/main" val="4112890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adf8c3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adf8c33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g3adf8c3322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60</a:t>
            </a:fld>
            <a:endParaRPr/>
          </a:p>
        </p:txBody>
      </p:sp>
    </p:spTree>
    <p:extLst>
      <p:ext uri="{BB962C8B-B14F-4D97-AF65-F5344CB8AC3E}">
        <p14:creationId xmlns:p14="http://schemas.microsoft.com/office/powerpoint/2010/main" val="540194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46cc15c4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46cc15c4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g46cc15c426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61</a:t>
            </a:fld>
            <a:endParaRPr/>
          </a:p>
        </p:txBody>
      </p:sp>
    </p:spTree>
    <p:extLst>
      <p:ext uri="{BB962C8B-B14F-4D97-AF65-F5344CB8AC3E}">
        <p14:creationId xmlns:p14="http://schemas.microsoft.com/office/powerpoint/2010/main" val="676662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adf8c33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adf8c33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6" name="Google Shape;666;g3adf8c3322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62</a:t>
            </a:fld>
            <a:endParaRPr/>
          </a:p>
        </p:txBody>
      </p:sp>
    </p:spTree>
    <p:extLst>
      <p:ext uri="{BB962C8B-B14F-4D97-AF65-F5344CB8AC3E}">
        <p14:creationId xmlns:p14="http://schemas.microsoft.com/office/powerpoint/2010/main" val="351910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551fd4a7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551fd4a7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4551fd4a7c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072511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d6269dd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d6269dd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3d6269dd52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63</a:t>
            </a:fld>
            <a:endParaRPr/>
          </a:p>
        </p:txBody>
      </p:sp>
    </p:spTree>
    <p:extLst>
      <p:ext uri="{BB962C8B-B14F-4D97-AF65-F5344CB8AC3E}">
        <p14:creationId xmlns:p14="http://schemas.microsoft.com/office/powerpoint/2010/main" val="85230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ab887b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ab887b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43ab887bf2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64</a:t>
            </a:fld>
            <a:endParaRPr/>
          </a:p>
        </p:txBody>
      </p:sp>
    </p:spTree>
    <p:extLst>
      <p:ext uri="{BB962C8B-B14F-4D97-AF65-F5344CB8AC3E}">
        <p14:creationId xmlns:p14="http://schemas.microsoft.com/office/powerpoint/2010/main" val="10530119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448e8b5b8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448e8b5b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6" name="Google Shape;696;g4448e8b5b8_6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65</a:t>
            </a:fld>
            <a:endParaRPr/>
          </a:p>
        </p:txBody>
      </p:sp>
    </p:spTree>
    <p:extLst>
      <p:ext uri="{BB962C8B-B14F-4D97-AF65-F5344CB8AC3E}">
        <p14:creationId xmlns:p14="http://schemas.microsoft.com/office/powerpoint/2010/main" val="865228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6cc15c426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6cc15c426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46cc15c426_3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66</a:t>
            </a:fld>
            <a:endParaRPr/>
          </a:p>
        </p:txBody>
      </p:sp>
    </p:spTree>
    <p:extLst>
      <p:ext uri="{BB962C8B-B14F-4D97-AF65-F5344CB8AC3E}">
        <p14:creationId xmlns:p14="http://schemas.microsoft.com/office/powerpoint/2010/main" val="598925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448e8b5b8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448e8b5b8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4448e8b5b8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67</a:t>
            </a:fld>
            <a:endParaRPr/>
          </a:p>
        </p:txBody>
      </p:sp>
    </p:spTree>
    <p:extLst>
      <p:ext uri="{BB962C8B-B14F-4D97-AF65-F5344CB8AC3E}">
        <p14:creationId xmlns:p14="http://schemas.microsoft.com/office/powerpoint/2010/main" val="3935498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6cc15c426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6cc15c426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46cc15c426_3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68</a:t>
            </a:fld>
            <a:endParaRPr/>
          </a:p>
        </p:txBody>
      </p:sp>
    </p:spTree>
    <p:extLst>
      <p:ext uri="{BB962C8B-B14F-4D97-AF65-F5344CB8AC3E}">
        <p14:creationId xmlns:p14="http://schemas.microsoft.com/office/powerpoint/2010/main" val="954932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47c33711a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47c33711a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5" name="Google Shape;735;g47c33711ac_1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69</a:t>
            </a:fld>
            <a:endParaRPr/>
          </a:p>
        </p:txBody>
      </p:sp>
    </p:spTree>
    <p:extLst>
      <p:ext uri="{BB962C8B-B14F-4D97-AF65-F5344CB8AC3E}">
        <p14:creationId xmlns:p14="http://schemas.microsoft.com/office/powerpoint/2010/main" val="4154789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4448e8b5b8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4448e8b5b8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g4448e8b5b8_6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70</a:t>
            </a:fld>
            <a:endParaRPr/>
          </a:p>
        </p:txBody>
      </p:sp>
    </p:spTree>
    <p:extLst>
      <p:ext uri="{BB962C8B-B14F-4D97-AF65-F5344CB8AC3E}">
        <p14:creationId xmlns:p14="http://schemas.microsoft.com/office/powerpoint/2010/main" val="1248846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46cc15c426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46cc15c426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46cc15c426_3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71</a:t>
            </a:fld>
            <a:endParaRPr/>
          </a:p>
        </p:txBody>
      </p:sp>
    </p:spTree>
    <p:extLst>
      <p:ext uri="{BB962C8B-B14F-4D97-AF65-F5344CB8AC3E}">
        <p14:creationId xmlns:p14="http://schemas.microsoft.com/office/powerpoint/2010/main" val="3073068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6cc15c426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6cc15c426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g46cc15c426_3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72</a:t>
            </a:fld>
            <a:endParaRPr/>
          </a:p>
        </p:txBody>
      </p:sp>
    </p:spTree>
    <p:extLst>
      <p:ext uri="{BB962C8B-B14F-4D97-AF65-F5344CB8AC3E}">
        <p14:creationId xmlns:p14="http://schemas.microsoft.com/office/powerpoint/2010/main" val="19933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5299fdd0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5299fdd0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45299fdd0e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a:t>
            </a:fld>
            <a:endParaRPr/>
          </a:p>
        </p:txBody>
      </p:sp>
    </p:spTree>
    <p:extLst>
      <p:ext uri="{BB962C8B-B14F-4D97-AF65-F5344CB8AC3E}">
        <p14:creationId xmlns:p14="http://schemas.microsoft.com/office/powerpoint/2010/main" val="1009288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46cc15c426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46cc15c426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avons commencé par la realisation de un étude pour vérifier si nous pourrions utiliser l’Arduino Uno au lieu de l’Arduino Mega</a:t>
            </a:r>
            <a:endParaRPr/>
          </a:p>
        </p:txBody>
      </p:sp>
      <p:sp>
        <p:nvSpPr>
          <p:cNvPr id="779" name="Google Shape;779;g46cc15c426_3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73</a:t>
            </a:fld>
            <a:endParaRPr/>
          </a:p>
        </p:txBody>
      </p:sp>
    </p:spTree>
    <p:extLst>
      <p:ext uri="{BB962C8B-B14F-4D97-AF65-F5344CB8AC3E}">
        <p14:creationId xmlns:p14="http://schemas.microsoft.com/office/powerpoint/2010/main" val="2932368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48e8b5b8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48e8b5b8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g4448e8b5b8_6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74</a:t>
            </a:fld>
            <a:endParaRPr/>
          </a:p>
        </p:txBody>
      </p:sp>
    </p:spTree>
    <p:extLst>
      <p:ext uri="{BB962C8B-B14F-4D97-AF65-F5344CB8AC3E}">
        <p14:creationId xmlns:p14="http://schemas.microsoft.com/office/powerpoint/2010/main" val="6429029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47c68ade0a_1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47c68ade0a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47c68ade0a_13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75</a:t>
            </a:fld>
            <a:endParaRPr/>
          </a:p>
        </p:txBody>
      </p:sp>
    </p:spTree>
    <p:extLst>
      <p:ext uri="{BB962C8B-B14F-4D97-AF65-F5344CB8AC3E}">
        <p14:creationId xmlns:p14="http://schemas.microsoft.com/office/powerpoint/2010/main" val="28617716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47bad34f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47bad34f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g47bad34fb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76</a:t>
            </a:fld>
            <a:endParaRPr/>
          </a:p>
        </p:txBody>
      </p:sp>
    </p:spTree>
    <p:extLst>
      <p:ext uri="{BB962C8B-B14F-4D97-AF65-F5344CB8AC3E}">
        <p14:creationId xmlns:p14="http://schemas.microsoft.com/office/powerpoint/2010/main" val="1119542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47bad34fb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47bad34fb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47bad34fbd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77</a:t>
            </a:fld>
            <a:endParaRPr/>
          </a:p>
        </p:txBody>
      </p:sp>
    </p:spTree>
    <p:extLst>
      <p:ext uri="{BB962C8B-B14F-4D97-AF65-F5344CB8AC3E}">
        <p14:creationId xmlns:p14="http://schemas.microsoft.com/office/powerpoint/2010/main" val="942553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37fb41c2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37fb41c2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g337fb41c24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78</a:t>
            </a:fld>
            <a:endParaRPr/>
          </a:p>
        </p:txBody>
      </p:sp>
    </p:spTree>
    <p:extLst>
      <p:ext uri="{BB962C8B-B14F-4D97-AF65-F5344CB8AC3E}">
        <p14:creationId xmlns:p14="http://schemas.microsoft.com/office/powerpoint/2010/main" val="11621011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44020da5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44020da5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44020da52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79</a:t>
            </a:fld>
            <a:endParaRPr/>
          </a:p>
        </p:txBody>
      </p:sp>
    </p:spTree>
    <p:extLst>
      <p:ext uri="{BB962C8B-B14F-4D97-AF65-F5344CB8AC3E}">
        <p14:creationId xmlns:p14="http://schemas.microsoft.com/office/powerpoint/2010/main" val="29035264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4448e8b5b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4448e8b5b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g4448e8b5b8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80</a:t>
            </a:fld>
            <a:endParaRPr/>
          </a:p>
        </p:txBody>
      </p:sp>
    </p:spTree>
    <p:extLst>
      <p:ext uri="{BB962C8B-B14F-4D97-AF65-F5344CB8AC3E}">
        <p14:creationId xmlns:p14="http://schemas.microsoft.com/office/powerpoint/2010/main" val="5017129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4448e8b5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4448e8b5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g4448e8b5b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81</a:t>
            </a:fld>
            <a:endParaRPr/>
          </a:p>
        </p:txBody>
      </p:sp>
    </p:spTree>
    <p:extLst>
      <p:ext uri="{BB962C8B-B14F-4D97-AF65-F5344CB8AC3E}">
        <p14:creationId xmlns:p14="http://schemas.microsoft.com/office/powerpoint/2010/main" val="19131462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46f9f328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46f9f328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4" name="Google Shape;884;g446f9f3285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82</a:t>
            </a:fld>
            <a:endParaRPr/>
          </a:p>
        </p:txBody>
      </p:sp>
    </p:spTree>
    <p:extLst>
      <p:ext uri="{BB962C8B-B14F-4D97-AF65-F5344CB8AC3E}">
        <p14:creationId xmlns:p14="http://schemas.microsoft.com/office/powerpoint/2010/main" val="332191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5d8a1a4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5d8a1a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45d8a1a4c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a:t>
            </a:fld>
            <a:endParaRPr/>
          </a:p>
        </p:txBody>
      </p:sp>
    </p:spTree>
    <p:extLst>
      <p:ext uri="{BB962C8B-B14F-4D97-AF65-F5344CB8AC3E}">
        <p14:creationId xmlns:p14="http://schemas.microsoft.com/office/powerpoint/2010/main" val="3721935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46cc15c4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46cc15c4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g46cc15c426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83</a:t>
            </a:fld>
            <a:endParaRPr/>
          </a:p>
        </p:txBody>
      </p:sp>
    </p:spTree>
    <p:extLst>
      <p:ext uri="{BB962C8B-B14F-4D97-AF65-F5344CB8AC3E}">
        <p14:creationId xmlns:p14="http://schemas.microsoft.com/office/powerpoint/2010/main" val="1185207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6cc15c4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6cc15c4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46cc15c426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84</a:t>
            </a:fld>
            <a:endParaRPr/>
          </a:p>
        </p:txBody>
      </p:sp>
    </p:spTree>
    <p:extLst>
      <p:ext uri="{BB962C8B-B14F-4D97-AF65-F5344CB8AC3E}">
        <p14:creationId xmlns:p14="http://schemas.microsoft.com/office/powerpoint/2010/main" val="2916036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46cc15c4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46cc15c42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g46cc15c426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85</a:t>
            </a:fld>
            <a:endParaRPr/>
          </a:p>
        </p:txBody>
      </p:sp>
    </p:spTree>
    <p:extLst>
      <p:ext uri="{BB962C8B-B14F-4D97-AF65-F5344CB8AC3E}">
        <p14:creationId xmlns:p14="http://schemas.microsoft.com/office/powerpoint/2010/main" val="37607299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6cc15c4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6cc15c4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5" name="Google Shape;925;g46cc15c42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86</a:t>
            </a:fld>
            <a:endParaRPr/>
          </a:p>
        </p:txBody>
      </p:sp>
    </p:spTree>
    <p:extLst>
      <p:ext uri="{BB962C8B-B14F-4D97-AF65-F5344CB8AC3E}">
        <p14:creationId xmlns:p14="http://schemas.microsoft.com/office/powerpoint/2010/main" val="30438585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3e9a2b8a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3e9a2b8a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5" name="Google Shape;935;g43e9a2b8a2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87</a:t>
            </a:fld>
            <a:endParaRPr/>
          </a:p>
        </p:txBody>
      </p:sp>
    </p:spTree>
    <p:extLst>
      <p:ext uri="{BB962C8B-B14F-4D97-AF65-F5344CB8AC3E}">
        <p14:creationId xmlns:p14="http://schemas.microsoft.com/office/powerpoint/2010/main" val="37141022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46cc15c4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46cc15c42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7" name="Google Shape;947;g46cc15c426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88</a:t>
            </a:fld>
            <a:endParaRPr/>
          </a:p>
        </p:txBody>
      </p:sp>
    </p:spTree>
    <p:extLst>
      <p:ext uri="{BB962C8B-B14F-4D97-AF65-F5344CB8AC3E}">
        <p14:creationId xmlns:p14="http://schemas.microsoft.com/office/powerpoint/2010/main" val="3422693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f507aff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3f507aff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3f507afff4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89</a:t>
            </a:fld>
            <a:endParaRPr/>
          </a:p>
        </p:txBody>
      </p:sp>
    </p:spTree>
    <p:extLst>
      <p:ext uri="{BB962C8B-B14F-4D97-AF65-F5344CB8AC3E}">
        <p14:creationId xmlns:p14="http://schemas.microsoft.com/office/powerpoint/2010/main" val="3126890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46f9f328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46f9f328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g446f9f3285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90</a:t>
            </a:fld>
            <a:endParaRPr/>
          </a:p>
        </p:txBody>
      </p:sp>
    </p:spTree>
    <p:extLst>
      <p:ext uri="{BB962C8B-B14F-4D97-AF65-F5344CB8AC3E}">
        <p14:creationId xmlns:p14="http://schemas.microsoft.com/office/powerpoint/2010/main" val="6485694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45299fdd0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45299fdd0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45299fdd0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11074645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337fb41c2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337fb41c2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4" name="Google Shape;984;g337fb41c24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92</a:t>
            </a:fld>
            <a:endParaRPr/>
          </a:p>
        </p:txBody>
      </p:sp>
    </p:spTree>
    <p:extLst>
      <p:ext uri="{BB962C8B-B14F-4D97-AF65-F5344CB8AC3E}">
        <p14:creationId xmlns:p14="http://schemas.microsoft.com/office/powerpoint/2010/main" val="109801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7c5ad8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7c5ad8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47c5ad83d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a:t>
            </a:fld>
            <a:endParaRPr/>
          </a:p>
        </p:txBody>
      </p:sp>
    </p:spTree>
    <p:extLst>
      <p:ext uri="{BB962C8B-B14F-4D97-AF65-F5344CB8AC3E}">
        <p14:creationId xmlns:p14="http://schemas.microsoft.com/office/powerpoint/2010/main" val="24226613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3896ed0b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43896ed0b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3" name="Google Shape;1003;g43896ed0bb_1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93</a:t>
            </a:fld>
            <a:endParaRPr/>
          </a:p>
        </p:txBody>
      </p:sp>
    </p:spTree>
    <p:extLst>
      <p:ext uri="{BB962C8B-B14F-4D97-AF65-F5344CB8AC3E}">
        <p14:creationId xmlns:p14="http://schemas.microsoft.com/office/powerpoint/2010/main" val="75268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ad7d71c0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ad7d71c0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3" name="Google Shape;1013;g3ad7d71c07_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94</a:t>
            </a:fld>
            <a:endParaRPr/>
          </a:p>
        </p:txBody>
      </p:sp>
    </p:spTree>
    <p:extLst>
      <p:ext uri="{BB962C8B-B14F-4D97-AF65-F5344CB8AC3E}">
        <p14:creationId xmlns:p14="http://schemas.microsoft.com/office/powerpoint/2010/main" val="37055153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446f9f328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446f9f328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5" name="Google Shape;1025;g446f9f3285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95</a:t>
            </a:fld>
            <a:endParaRPr/>
          </a:p>
        </p:txBody>
      </p:sp>
    </p:spTree>
    <p:extLst>
      <p:ext uri="{BB962C8B-B14F-4D97-AF65-F5344CB8AC3E}">
        <p14:creationId xmlns:p14="http://schemas.microsoft.com/office/powerpoint/2010/main" val="35786161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47c68ade0a_2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47c68ade0a_2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7" name="Google Shape;1037;g47c68ade0a_2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96</a:t>
            </a:fld>
            <a:endParaRPr/>
          </a:p>
        </p:txBody>
      </p:sp>
    </p:spTree>
    <p:extLst>
      <p:ext uri="{BB962C8B-B14F-4D97-AF65-F5344CB8AC3E}">
        <p14:creationId xmlns:p14="http://schemas.microsoft.com/office/powerpoint/2010/main" val="1640330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47c68ade0a_2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47c68ade0a_2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g47c68ade0a_2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97</a:t>
            </a:fld>
            <a:endParaRPr/>
          </a:p>
        </p:txBody>
      </p:sp>
    </p:spTree>
    <p:extLst>
      <p:ext uri="{BB962C8B-B14F-4D97-AF65-F5344CB8AC3E}">
        <p14:creationId xmlns:p14="http://schemas.microsoft.com/office/powerpoint/2010/main" val="41692140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47c68ade0a_2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47c68ade0a_2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1" name="Google Shape;1061;g47c68ade0a_2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98</a:t>
            </a:fld>
            <a:endParaRPr/>
          </a:p>
        </p:txBody>
      </p:sp>
    </p:spTree>
    <p:extLst>
      <p:ext uri="{BB962C8B-B14F-4D97-AF65-F5344CB8AC3E}">
        <p14:creationId xmlns:p14="http://schemas.microsoft.com/office/powerpoint/2010/main" val="24152321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47c68ade0a_2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47c68ade0a_2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3" name="Google Shape;1073;g47c68ade0a_2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99</a:t>
            </a:fld>
            <a:endParaRPr/>
          </a:p>
        </p:txBody>
      </p:sp>
    </p:spTree>
    <p:extLst>
      <p:ext uri="{BB962C8B-B14F-4D97-AF65-F5344CB8AC3E}">
        <p14:creationId xmlns:p14="http://schemas.microsoft.com/office/powerpoint/2010/main" val="31937962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47c68ade0a_2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47c68ade0a_2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6" name="Google Shape;1086;g47c68ade0a_2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100</a:t>
            </a:fld>
            <a:endParaRPr/>
          </a:p>
        </p:txBody>
      </p:sp>
    </p:spTree>
    <p:extLst>
      <p:ext uri="{BB962C8B-B14F-4D97-AF65-F5344CB8AC3E}">
        <p14:creationId xmlns:p14="http://schemas.microsoft.com/office/powerpoint/2010/main" val="2647858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47ce8ff9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47ce8ff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8" name="Google Shape;1098;g47ce8ff9d7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101</a:t>
            </a:fld>
            <a:endParaRPr/>
          </a:p>
        </p:txBody>
      </p:sp>
    </p:spTree>
    <p:extLst>
      <p:ext uri="{BB962C8B-B14F-4D97-AF65-F5344CB8AC3E}">
        <p14:creationId xmlns:p14="http://schemas.microsoft.com/office/powerpoint/2010/main" val="31810544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3617d42267311be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3617d42267311be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2" name="Google Shape;1112;g13617d42267311be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102</a:t>
            </a:fld>
            <a:endParaRPr/>
          </a:p>
        </p:txBody>
      </p:sp>
    </p:spTree>
    <p:extLst>
      <p:ext uri="{BB962C8B-B14F-4D97-AF65-F5344CB8AC3E}">
        <p14:creationId xmlns:p14="http://schemas.microsoft.com/office/powerpoint/2010/main" val="3365793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bg>
      <p:bgPr>
        <a:solidFill>
          <a:srgbClr val="F1F1F1"/>
        </a:solidFill>
        <a:effectLst/>
      </p:bgPr>
    </p:bg>
    <p:spTree>
      <p:nvGrpSpPr>
        <p:cNvPr id="1"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Google Shape;22;p2"/>
          <p:cNvSpPr txBox="1">
            <a:spLocks noGrp="1"/>
          </p:cNvSpPr>
          <p:nvPr>
            <p:ph type="ctrTitle"/>
          </p:nvPr>
        </p:nvSpPr>
        <p:spPr>
          <a:xfrm>
            <a:off x="683568" y="1527330"/>
            <a:ext cx="7772400" cy="110251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3600"/>
              <a:buFont typeface="Corbel"/>
              <a:buNone/>
              <a:defRPr sz="36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3" name="Google Shape;23;p2"/>
          <p:cNvSpPr txBox="1">
            <a:spLocks noGrp="1"/>
          </p:cNvSpPr>
          <p:nvPr>
            <p:ph type="subTitle" idx="1"/>
          </p:nvPr>
        </p:nvSpPr>
        <p:spPr>
          <a:xfrm>
            <a:off x="1369368" y="2661456"/>
            <a:ext cx="6400800" cy="1314450"/>
          </a:xfrm>
          <a:prstGeom prst="rect">
            <a:avLst/>
          </a:prstGeom>
          <a:noFill/>
          <a:ln>
            <a:noFill/>
          </a:ln>
        </p:spPr>
        <p:txBody>
          <a:bodyPr spcFirstLastPara="1" wrap="square" lIns="91425" tIns="91425" rIns="91425" bIns="91425" anchor="t" anchorCtr="0"/>
          <a:lstStyle>
            <a:lvl1pPr marR="0" lvl="0" algn="ctr" rtl="0">
              <a:lnSpc>
                <a:spcPct val="100000"/>
              </a:lnSpc>
              <a:spcBef>
                <a:spcPts val="560"/>
              </a:spcBef>
              <a:spcAft>
                <a:spcPts val="0"/>
              </a:spcAft>
              <a:buClr>
                <a:srgbClr val="595959"/>
              </a:buClr>
              <a:buSzPts val="2800"/>
              <a:buFont typeface="Arial"/>
              <a:buNone/>
              <a:defRPr sz="2800" b="1" i="0" u="none" strike="noStrike" cap="none">
                <a:solidFill>
                  <a:srgbClr val="595959"/>
                </a:solidFill>
                <a:latin typeface="Corbel"/>
                <a:ea typeface="Corbel"/>
                <a:cs typeface="Corbel"/>
                <a:sym typeface="Corbel"/>
              </a:defRPr>
            </a:lvl1pPr>
            <a:lvl2pPr marR="0" lvl="1"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orbel"/>
                <a:ea typeface="Corbel"/>
                <a:cs typeface="Corbel"/>
                <a:sym typeface="Corbel"/>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Google Shape;24;p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5" name="Google Shape;25;p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6" name="Google Shape;26;p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27" name="Google Shape;27;p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93"/>
        <p:cNvGrpSpPr/>
        <p:nvPr/>
      </p:nvGrpSpPr>
      <p:grpSpPr>
        <a:xfrm>
          <a:off x="0" y="0"/>
          <a:ext cx="0" cy="0"/>
          <a:chOff x="0" y="0"/>
          <a:chExt cx="0" cy="0"/>
        </a:xfrm>
      </p:grpSpPr>
      <p:sp>
        <p:nvSpPr>
          <p:cNvPr id="94" name="Google Shape;94;p11"/>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95" name="Google Shape;95;p1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96" name="Google Shape;96;p11"/>
          <p:cNvSpPr txBox="1">
            <a:spLocks noGrp="1"/>
          </p:cNvSpPr>
          <p:nvPr>
            <p:ph type="body" idx="1"/>
          </p:nvPr>
        </p:nvSpPr>
        <p:spPr>
          <a:xfrm rot="5400000">
            <a:off x="2843808" y="-1748730"/>
            <a:ext cx="3456384" cy="864096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Google Shape;97;p1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8" name="Google Shape;98;p1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9" name="Google Shape;99;p1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0" name="Google Shape;100;p1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01"/>
        <p:cNvGrpSpPr/>
        <p:nvPr/>
      </p:nvGrpSpPr>
      <p:grpSpPr>
        <a:xfrm>
          <a:off x="0" y="0"/>
          <a:ext cx="0" cy="0"/>
          <a:chOff x="0" y="0"/>
          <a:chExt cx="0" cy="0"/>
        </a:xfrm>
      </p:grpSpPr>
      <p:sp>
        <p:nvSpPr>
          <p:cNvPr id="102" name="Google Shape;102;p12"/>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03" name="Google Shape;103;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04" name="Google Shape;104;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Google Shape;105;p1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6" name="Google Shape;106;p1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7" name="Google Shape;107;p1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8" name="Google Shape;108;p1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8"/>
        <p:cNvGrpSpPr/>
        <p:nvPr/>
      </p:nvGrpSpPr>
      <p:grpSpPr>
        <a:xfrm>
          <a:off x="0" y="0"/>
          <a:ext cx="0" cy="0"/>
          <a:chOff x="0" y="0"/>
          <a:chExt cx="0" cy="0"/>
        </a:xfrm>
      </p:grpSpPr>
      <p:sp>
        <p:nvSpPr>
          <p:cNvPr id="29" name="Google Shape;29;p3"/>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Google Shape;30;p3"/>
          <p:cNvSpPr/>
          <p:nvPr/>
        </p:nvSpPr>
        <p:spPr>
          <a:xfrm>
            <a:off x="0" y="701257"/>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31" name="Google Shape;31;p3"/>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2" name="Google Shape;32;p3"/>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3" name="Google Shape;33;p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34" name="Google Shape;34;p3"/>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35" name="Google Shape;35;p3"/>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2313" y="2841781"/>
            <a:ext cx="7772400" cy="1021556"/>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B10404"/>
              </a:buClr>
              <a:buSzPts val="4000"/>
              <a:buFont typeface="Corbel"/>
              <a:buNone/>
              <a:defRPr sz="40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38" name="Google Shape;38;p4"/>
          <p:cNvSpPr txBox="1">
            <a:spLocks noGrp="1"/>
          </p:cNvSpPr>
          <p:nvPr>
            <p:ph type="body" idx="1"/>
          </p:nvPr>
        </p:nvSpPr>
        <p:spPr>
          <a:xfrm>
            <a:off x="760040" y="1707655"/>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Corbel"/>
                <a:ea typeface="Corbel"/>
                <a:cs typeface="Corbel"/>
                <a:sym typeface="Corbel"/>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orbel"/>
                <a:ea typeface="Corbel"/>
                <a:cs typeface="Corbel"/>
                <a:sym typeface="Corbel"/>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Google Shape;39;p4"/>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0" name="Google Shape;40;p4"/>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1" name="Google Shape;41;p4"/>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42" name="Google Shape;42;p4"/>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43"/>
        <p:cNvGrpSpPr/>
        <p:nvPr/>
      </p:nvGrpSpPr>
      <p:grpSpPr>
        <a:xfrm>
          <a:off x="0" y="0"/>
          <a:ext cx="0" cy="0"/>
          <a:chOff x="0" y="0"/>
          <a:chExt cx="0" cy="0"/>
        </a:xfrm>
      </p:grpSpPr>
      <p:sp>
        <p:nvSpPr>
          <p:cNvPr id="44" name="Google Shape;44;p5"/>
          <p:cNvSpPr txBox="1">
            <a:spLocks noGrp="1"/>
          </p:cNvSpPr>
          <p:nvPr>
            <p:ph type="body" idx="1"/>
          </p:nvPr>
        </p:nvSpPr>
        <p:spPr>
          <a:xfrm>
            <a:off x="457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Google Shape;45;p5"/>
          <p:cNvSpPr txBox="1">
            <a:spLocks noGrp="1"/>
          </p:cNvSpPr>
          <p:nvPr>
            <p:ph type="body" idx="2"/>
          </p:nvPr>
        </p:nvSpPr>
        <p:spPr>
          <a:xfrm>
            <a:off x="4648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Google Shape;46;p5"/>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47" name="Google Shape;47;p5"/>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8" name="Google Shape;48;p5"/>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9" name="Google Shape;49;p5"/>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50" name="Google Shape;50;p5"/>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51" name="Google Shape;51;p5"/>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52"/>
        <p:cNvGrpSpPr/>
        <p:nvPr/>
      </p:nvGrpSpPr>
      <p:grpSpPr>
        <a:xfrm>
          <a:off x="0" y="0"/>
          <a:ext cx="0" cy="0"/>
          <a:chOff x="0" y="0"/>
          <a:chExt cx="0" cy="0"/>
        </a:xfrm>
      </p:grpSpPr>
      <p:sp>
        <p:nvSpPr>
          <p:cNvPr id="53" name="Google Shape;53;p6"/>
          <p:cNvSpPr txBox="1">
            <a:spLocks noGrp="1"/>
          </p:cNvSpPr>
          <p:nvPr>
            <p:ph type="body" idx="1"/>
          </p:nvPr>
        </p:nvSpPr>
        <p:spPr>
          <a:xfrm>
            <a:off x="457200" y="1059583"/>
            <a:ext cx="4040188"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rtl="0">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rtl="0">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Google Shape;54;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Google Shape;55;p6"/>
          <p:cNvSpPr txBox="1">
            <a:spLocks noGrp="1"/>
          </p:cNvSpPr>
          <p:nvPr>
            <p:ph type="body" idx="3"/>
          </p:nvPr>
        </p:nvSpPr>
        <p:spPr>
          <a:xfrm>
            <a:off x="4645026" y="1059583"/>
            <a:ext cx="4041775"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rtl="0">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rtl="0">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Google Shape;56;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Google Shape;57;p6"/>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58" name="Google Shape;58;p6"/>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59" name="Google Shape;59;p6"/>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0" name="Google Shape;60;p6"/>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1" name="Google Shape;61;p6"/>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62"/>
        <p:cNvGrpSpPr/>
        <p:nvPr/>
      </p:nvGrpSpPr>
      <p:grpSpPr>
        <a:xfrm>
          <a:off x="0" y="0"/>
          <a:ext cx="0" cy="0"/>
          <a:chOff x="0" y="0"/>
          <a:chExt cx="0" cy="0"/>
        </a:xfrm>
      </p:grpSpPr>
      <p:sp>
        <p:nvSpPr>
          <p:cNvPr id="63" name="Google Shape;63;p7"/>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64" name="Google Shape;64;p7"/>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5" name="Google Shape;65;p7"/>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6" name="Google Shape;66;p7"/>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7" name="Google Shape;67;p7"/>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68" name="Google Shape;68;p7"/>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9"/>
        <p:cNvGrpSpPr/>
        <p:nvPr/>
      </p:nvGrpSpPr>
      <p:grpSpPr>
        <a:xfrm>
          <a:off x="0" y="0"/>
          <a:ext cx="0" cy="0"/>
          <a:chOff x="0" y="0"/>
          <a:chExt cx="0" cy="0"/>
        </a:xfrm>
      </p:grpSpPr>
      <p:sp>
        <p:nvSpPr>
          <p:cNvPr id="70" name="Google Shape;70;p8"/>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1" name="Google Shape;71;p8"/>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2" name="Google Shape;72;p8"/>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3" name="Google Shape;73;p8"/>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4" name="Google Shape;74;p8"/>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75" name="Google Shape;75;p8"/>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457201" y="204787"/>
            <a:ext cx="3008313" cy="871538"/>
          </a:xfrm>
          <a:prstGeom prst="rect">
            <a:avLst/>
          </a:prstGeom>
          <a:solidFill>
            <a:schemeClr val="accent1"/>
          </a:solid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8" name="Google Shape;78;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Corbel"/>
                <a:ea typeface="Corbel"/>
                <a:cs typeface="Corbel"/>
                <a:sym typeface="Corbel"/>
              </a:defRPr>
            </a:lvl1pPr>
            <a:lvl2pPr marL="914400" marR="0" lvl="1" indent="-406400" algn="l" rtl="0">
              <a:lnSpc>
                <a:spcPct val="100000"/>
              </a:lnSpc>
              <a:spcBef>
                <a:spcPts val="560"/>
              </a:spcBef>
              <a:spcAft>
                <a:spcPts val="0"/>
              </a:spcAft>
              <a:buClr>
                <a:srgbClr val="424242"/>
              </a:buClr>
              <a:buSzPts val="2800"/>
              <a:buFont typeface="Arial"/>
              <a:buChar char="–"/>
              <a:defRPr sz="2800" b="0" i="0" u="none" strike="noStrike" cap="none">
                <a:solidFill>
                  <a:srgbClr val="424242"/>
                </a:solidFill>
                <a:latin typeface="Corbel"/>
                <a:ea typeface="Corbel"/>
                <a:cs typeface="Corbel"/>
                <a:sym typeface="Corbel"/>
              </a:defRPr>
            </a:lvl2pPr>
            <a:lvl3pPr marL="1371600" marR="0" lvl="2"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3pPr>
            <a:lvl4pPr marL="1828800" marR="0" lvl="3"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4pPr>
            <a:lvl5pPr marL="2286000" marR="0" lvl="4"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Google Shape;79;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rtl="0">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rtl="0">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Google Shape;80;p9"/>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1" name="Google Shape;81;p9"/>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2" name="Google Shape;82;p9"/>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83" name="Google Shape;83;p9"/>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84"/>
        <p:cNvGrpSpPr/>
        <p:nvPr/>
      </p:nvGrpSpPr>
      <p:grpSpPr>
        <a:xfrm>
          <a:off x="0" y="0"/>
          <a:ext cx="0" cy="0"/>
          <a:chOff x="0" y="0"/>
          <a:chExt cx="0" cy="0"/>
        </a:xfrm>
      </p:grpSpPr>
      <p:sp>
        <p:nvSpPr>
          <p:cNvPr id="85" name="Google Shape;85;p10"/>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86" name="Google Shape;86;p10"/>
          <p:cNvSpPr txBox="1">
            <a:spLocks noGrp="1"/>
          </p:cNvSpPr>
          <p:nvPr>
            <p:ph type="title"/>
          </p:nvPr>
        </p:nvSpPr>
        <p:spPr>
          <a:xfrm>
            <a:off x="1792288" y="3600450"/>
            <a:ext cx="5486400" cy="425054"/>
          </a:xfrm>
          <a:prstGeom prst="rect">
            <a:avLst/>
          </a:prstGeom>
          <a:solidFill>
            <a:schemeClr val="accent1"/>
          </a:solid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87" name="Google Shape;87;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1" i="0" u="none" strike="noStrike" cap="none">
                <a:solidFill>
                  <a:schemeClr val="dk1"/>
                </a:solidFill>
                <a:latin typeface="Corbel"/>
                <a:ea typeface="Corbel"/>
                <a:cs typeface="Corbel"/>
                <a:sym typeface="Corbel"/>
              </a:defRPr>
            </a:lvl1pPr>
            <a:lvl2pPr marR="0" lvl="1" algn="l" rtl="0">
              <a:lnSpc>
                <a:spcPct val="100000"/>
              </a:lnSpc>
              <a:spcBef>
                <a:spcPts val="560"/>
              </a:spcBef>
              <a:spcAft>
                <a:spcPts val="0"/>
              </a:spcAft>
              <a:buClr>
                <a:srgbClr val="424242"/>
              </a:buClr>
              <a:buSzPts val="2800"/>
              <a:buFont typeface="Arial"/>
              <a:buNone/>
              <a:defRPr sz="2800" b="0" i="0" u="none" strike="noStrike" cap="none">
                <a:solidFill>
                  <a:srgbClr val="424242"/>
                </a:solidFill>
                <a:latin typeface="Corbel"/>
                <a:ea typeface="Corbel"/>
                <a:cs typeface="Corbel"/>
                <a:sym typeface="Corbel"/>
              </a:defRPr>
            </a:lvl2pPr>
            <a:lvl3pPr marR="0" lvl="2" algn="l" rtl="0">
              <a:lnSpc>
                <a:spcPct val="100000"/>
              </a:lnSpc>
              <a:spcBef>
                <a:spcPts val="480"/>
              </a:spcBef>
              <a:spcAft>
                <a:spcPts val="0"/>
              </a:spcAft>
              <a:buClr>
                <a:srgbClr val="424242"/>
              </a:buClr>
              <a:buSzPts val="2400"/>
              <a:buFont typeface="Arial"/>
              <a:buNone/>
              <a:defRPr sz="2400" b="0" i="0" u="none" strike="noStrike" cap="none">
                <a:solidFill>
                  <a:srgbClr val="424242"/>
                </a:solidFill>
                <a:latin typeface="Corbel"/>
                <a:ea typeface="Corbel"/>
                <a:cs typeface="Corbel"/>
                <a:sym typeface="Corbel"/>
              </a:defRPr>
            </a:lvl3pPr>
            <a:lvl4pPr marR="0" lvl="3"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4pPr>
            <a:lvl5pPr marR="0" lvl="4"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Google Shape;88;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rtl="0">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rtl="0">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Google Shape;89;p10"/>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0" name="Google Shape;90;p10"/>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1" name="Google Shape;91;p10"/>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92" name="Google Shape;92;p10"/>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Google Shape;11;p1"/>
          <p:cNvSpPr/>
          <p:nvPr/>
        </p:nvSpPr>
        <p:spPr>
          <a:xfrm>
            <a:off x="0" y="0"/>
            <a:ext cx="9144000" cy="843558"/>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2" name="Google Shape;12;p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3" name="Google Shape;13;p1"/>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6" name="Google Shape;16;p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p:nvPr/>
        </p:nvSpPr>
        <p:spPr>
          <a:xfrm>
            <a:off x="-396" y="4993459"/>
            <a:ext cx="9144396" cy="20005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175"/>
              <a:buFont typeface="Corbel"/>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a:p>
        </p:txBody>
      </p:sp>
      <p:pic>
        <p:nvPicPr>
          <p:cNvPr id="18" name="Google Shape;18;p1"/>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Google Shape;19;p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11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74.jpg"/></Relationships>
</file>

<file path=ppt/slides/_rels/slide11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06.jpg"/></Relationships>
</file>

<file path=ppt/slides/_rels/slide11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1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14.png"/></Relationships>
</file>

<file path=ppt/slides/_rels/slide12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jp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g"/></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jp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9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txBox="1">
            <a:spLocks noGrp="1"/>
          </p:cNvSpPr>
          <p:nvPr>
            <p:ph type="ctrTitle"/>
          </p:nvPr>
        </p:nvSpPr>
        <p:spPr>
          <a:xfrm>
            <a:off x="685793" y="1590130"/>
            <a:ext cx="7772400" cy="110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10404"/>
              </a:buClr>
              <a:buSzPts val="900"/>
              <a:buFont typeface="Corbel"/>
              <a:buNone/>
            </a:pPr>
            <a:r>
              <a:rPr lang="fr-FR"/>
              <a:t>TOP Copeau</a:t>
            </a:r>
            <a:endParaRPr/>
          </a:p>
          <a:p>
            <a:pPr marL="0" marR="0" lvl="0" indent="0" algn="ctr" rtl="0">
              <a:lnSpc>
                <a:spcPct val="100000"/>
              </a:lnSpc>
              <a:spcBef>
                <a:spcPts val="0"/>
              </a:spcBef>
              <a:spcAft>
                <a:spcPts val="0"/>
              </a:spcAft>
              <a:buClr>
                <a:srgbClr val="B10404"/>
              </a:buClr>
              <a:buSzPts val="900"/>
              <a:buFont typeface="Corbel"/>
              <a:buNone/>
            </a:pPr>
            <a:r>
              <a:rPr lang="fr-FR"/>
              <a:t>Optimus v1.0</a:t>
            </a:r>
            <a:endParaRPr/>
          </a:p>
        </p:txBody>
      </p:sp>
      <p:sp>
        <p:nvSpPr>
          <p:cNvPr id="114" name="Google Shape;114;p13"/>
          <p:cNvSpPr txBox="1">
            <a:spLocks noGrp="1"/>
          </p:cNvSpPr>
          <p:nvPr>
            <p:ph type="subTitle" idx="1"/>
          </p:nvPr>
        </p:nvSpPr>
        <p:spPr>
          <a:xfrm>
            <a:off x="1369375" y="2661453"/>
            <a:ext cx="6400800" cy="608100"/>
          </a:xfrm>
          <a:prstGeom prst="rect">
            <a:avLst/>
          </a:prstGeom>
          <a:noFill/>
          <a:ln>
            <a:noFill/>
          </a:ln>
        </p:spPr>
        <p:txBody>
          <a:bodyPr spcFirstLastPara="1" wrap="square" lIns="91425" tIns="45700" rIns="91425" bIns="45700" anchor="t" anchorCtr="0">
            <a:noAutofit/>
          </a:bodyPr>
          <a:lstStyle/>
          <a:p>
            <a:pPr marL="0" lvl="0" indent="0" algn="ctr" rtl="0">
              <a:spcBef>
                <a:spcPts val="560"/>
              </a:spcBef>
              <a:spcAft>
                <a:spcPts val="0"/>
              </a:spcAft>
              <a:buClr>
                <a:schemeClr val="dk1"/>
              </a:buClr>
              <a:buSzPts val="1100"/>
              <a:buFont typeface="Arial"/>
              <a:buNone/>
            </a:pPr>
            <a:r>
              <a:rPr lang="fr-FR">
                <a:solidFill>
                  <a:schemeClr val="dk2"/>
                </a:solidFill>
              </a:rPr>
              <a:t>13 Novembre 2018</a:t>
            </a:r>
            <a:endParaRPr/>
          </a:p>
        </p:txBody>
      </p:sp>
      <p:sp>
        <p:nvSpPr>
          <p:cNvPr id="115" name="Google Shape;115;p13"/>
          <p:cNvSpPr txBox="1">
            <a:spLocks noGrp="1"/>
          </p:cNvSpPr>
          <p:nvPr>
            <p:ph type="dt" idx="10"/>
          </p:nvPr>
        </p:nvSpPr>
        <p:spPr>
          <a:xfrm>
            <a:off x="9456" y="4754324"/>
            <a:ext cx="847006"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250"/>
              <a:buFont typeface="Corbel"/>
              <a:buNone/>
            </a:pPr>
            <a:r>
              <a:rPr lang="fr-FR"/>
              <a:t>13/11</a:t>
            </a:r>
            <a:r>
              <a:rPr lang="fr-FR" sz="1000" b="0" i="0" u="none" strike="noStrike" cap="none">
                <a:solidFill>
                  <a:srgbClr val="FF0000"/>
                </a:solidFill>
                <a:latin typeface="Corbel"/>
                <a:ea typeface="Corbel"/>
                <a:cs typeface="Corbel"/>
                <a:sym typeface="Corbel"/>
              </a:rPr>
              <a:t>/201</a:t>
            </a:r>
            <a:r>
              <a:rPr lang="fr-FR"/>
              <a:t>8</a:t>
            </a:r>
            <a:endParaRPr/>
          </a:p>
        </p:txBody>
      </p:sp>
      <p:sp>
        <p:nvSpPr>
          <p:cNvPr id="116" name="Google Shape;116;p1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0000"/>
              </a:buClr>
              <a:buSzPts val="300"/>
              <a:buFont typeface="Calibri"/>
              <a:buNone/>
            </a:pPr>
            <a:fld id="{00000000-1234-1234-1234-123412341234}" type="slidenum">
              <a:rPr lang="fr-FR" sz="1200" b="1" i="0" u="none" strike="noStrike" cap="none">
                <a:solidFill>
                  <a:srgbClr val="FF0000"/>
                </a:solidFill>
                <a:latin typeface="Calibri"/>
                <a:ea typeface="Calibri"/>
                <a:cs typeface="Calibri"/>
                <a:sym typeface="Calibri"/>
              </a:rPr>
              <a:t>1</a:t>
            </a:fld>
            <a:endParaRPr sz="1200" b="1" i="0" u="none" strike="noStrike" cap="none">
              <a:solidFill>
                <a:srgbClr val="FF0000"/>
              </a:solidFill>
              <a:latin typeface="Calibri"/>
              <a:ea typeface="Calibri"/>
              <a:cs typeface="Calibri"/>
              <a:sym typeface="Calibri"/>
            </a:endParaRPr>
          </a:p>
        </p:txBody>
      </p:sp>
      <p:sp>
        <p:nvSpPr>
          <p:cNvPr id="117" name="Google Shape;117;p13"/>
          <p:cNvSpPr txBox="1"/>
          <p:nvPr/>
        </p:nvSpPr>
        <p:spPr>
          <a:xfrm>
            <a:off x="685800" y="4644800"/>
            <a:ext cx="1211400" cy="4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a:t>v1.0</a:t>
            </a:r>
            <a:endParaRPr/>
          </a:p>
        </p:txBody>
      </p:sp>
      <p:sp>
        <p:nvSpPr>
          <p:cNvPr id="118" name="Google Shape;118;p13"/>
          <p:cNvSpPr txBox="1"/>
          <p:nvPr/>
        </p:nvSpPr>
        <p:spPr>
          <a:xfrm>
            <a:off x="1509500" y="585175"/>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VEHICULE</a:t>
            </a:r>
            <a:endParaRPr sz="3000" b="1">
              <a:solidFill>
                <a:srgbClr val="00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193" name="Google Shape;193;p2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a:t>
            </a:fld>
            <a:endParaRPr/>
          </a:p>
        </p:txBody>
      </p:sp>
      <p:sp>
        <p:nvSpPr>
          <p:cNvPr id="194" name="Google Shape;194;p2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Développement du démarchage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0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100</a:t>
            </a:fld>
            <a:endParaRPr/>
          </a:p>
        </p:txBody>
      </p:sp>
      <p:sp>
        <p:nvSpPr>
          <p:cNvPr id="1089" name="Google Shape;1089;p10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90" name="Google Shape;1090;p102"/>
          <p:cNvSpPr txBox="1"/>
          <p:nvPr/>
        </p:nvSpPr>
        <p:spPr>
          <a:xfrm>
            <a:off x="124350" y="813700"/>
            <a:ext cx="36156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Autres pièces à approvisionner</a:t>
            </a:r>
            <a:endParaRPr sz="600" b="1"/>
          </a:p>
          <a:p>
            <a:pPr marL="457200" lvl="0" indent="-342900" algn="l" rtl="0">
              <a:lnSpc>
                <a:spcPct val="150000"/>
              </a:lnSpc>
              <a:spcBef>
                <a:spcPts val="0"/>
              </a:spcBef>
              <a:spcAft>
                <a:spcPts val="0"/>
              </a:spcAft>
              <a:buClr>
                <a:schemeClr val="dk1"/>
              </a:buClr>
              <a:buSzPts val="1800"/>
              <a:buChar char="●"/>
            </a:pPr>
            <a:r>
              <a:rPr lang="fr-FR" sz="1800" b="1"/>
              <a:t>Capteur de position</a:t>
            </a:r>
            <a:endParaRPr sz="1200"/>
          </a:p>
          <a:p>
            <a:pPr marL="914400" lvl="1" indent="-304800" algn="l" rtl="0">
              <a:lnSpc>
                <a:spcPct val="150000"/>
              </a:lnSpc>
              <a:spcBef>
                <a:spcPts val="0"/>
              </a:spcBef>
              <a:spcAft>
                <a:spcPts val="0"/>
              </a:spcAft>
              <a:buSzPts val="1200"/>
              <a:buChar char="○"/>
            </a:pPr>
            <a:r>
              <a:rPr lang="fr-FR" sz="1200"/>
              <a:t>fournisseur : </a:t>
            </a:r>
            <a:endParaRPr sz="1200"/>
          </a:p>
          <a:p>
            <a:pPr marL="914400" lvl="1" indent="-304800" algn="l" rtl="0">
              <a:lnSpc>
                <a:spcPct val="150000"/>
              </a:lnSpc>
              <a:spcBef>
                <a:spcPts val="0"/>
              </a:spcBef>
              <a:spcAft>
                <a:spcPts val="0"/>
              </a:spcAft>
              <a:buSzPts val="1200"/>
              <a:buChar char="○"/>
            </a:pPr>
            <a:r>
              <a:rPr lang="fr-FR" sz="1200"/>
              <a:t>prix : </a:t>
            </a:r>
            <a:endParaRPr sz="1200"/>
          </a:p>
          <a:p>
            <a:pPr marL="914400" lvl="1" indent="-304800" algn="l" rtl="0">
              <a:lnSpc>
                <a:spcPct val="150000"/>
              </a:lnSpc>
              <a:spcBef>
                <a:spcPts val="0"/>
              </a:spcBef>
              <a:spcAft>
                <a:spcPts val="0"/>
              </a:spcAft>
              <a:buSzPts val="1200"/>
              <a:buChar char="○"/>
            </a:pPr>
            <a:r>
              <a:rPr lang="fr-FR" sz="1200" b="1"/>
              <a:t>masse : 26g</a:t>
            </a:r>
            <a:endParaRPr sz="1200" b="1"/>
          </a:p>
          <a:p>
            <a:pPr marL="0" lvl="0" indent="0" algn="l" rtl="0">
              <a:lnSpc>
                <a:spcPct val="150000"/>
              </a:lnSpc>
              <a:spcBef>
                <a:spcPts val="0"/>
              </a:spcBef>
              <a:spcAft>
                <a:spcPts val="0"/>
              </a:spcAft>
              <a:buNone/>
            </a:pPr>
            <a:endParaRPr sz="600" b="1"/>
          </a:p>
          <a:p>
            <a:pPr marL="457200" lvl="0" indent="-342900" algn="l" rtl="0">
              <a:lnSpc>
                <a:spcPct val="150000"/>
              </a:lnSpc>
              <a:spcBef>
                <a:spcPts val="0"/>
              </a:spcBef>
              <a:spcAft>
                <a:spcPts val="0"/>
              </a:spcAft>
              <a:buSzPts val="1800"/>
              <a:buChar char="●"/>
            </a:pPr>
            <a:r>
              <a:rPr lang="fr-FR" sz="1800" b="1"/>
              <a:t>Ressort</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force de rappel : 15 N</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fournisseur : RScomponents</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091" name="Google Shape;1091;p102"/>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92" name="Google Shape;1092;p102"/>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93" name="Google Shape;1093;p102"/>
          <p:cNvPicPr preferRelativeResize="0"/>
          <p:nvPr/>
        </p:nvPicPr>
        <p:blipFill>
          <a:blip r:embed="rId4">
            <a:alphaModFix/>
          </a:blip>
          <a:stretch>
            <a:fillRect/>
          </a:stretch>
        </p:blipFill>
        <p:spPr>
          <a:xfrm>
            <a:off x="3998900" y="867412"/>
            <a:ext cx="3772250" cy="1751650"/>
          </a:xfrm>
          <a:prstGeom prst="rect">
            <a:avLst/>
          </a:prstGeom>
          <a:noFill/>
          <a:ln>
            <a:noFill/>
          </a:ln>
        </p:spPr>
      </p:pic>
      <p:sp>
        <p:nvSpPr>
          <p:cNvPr id="1094" name="Google Shape;1094;p102"/>
          <p:cNvSpPr txBox="1"/>
          <p:nvPr/>
        </p:nvSpPr>
        <p:spPr>
          <a:xfrm>
            <a:off x="3862400" y="2724975"/>
            <a:ext cx="3615600" cy="2280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600" b="1"/>
          </a:p>
          <a:p>
            <a:pPr marL="457200" lvl="0" indent="-342900" algn="l" rtl="0">
              <a:lnSpc>
                <a:spcPct val="150000"/>
              </a:lnSpc>
              <a:spcBef>
                <a:spcPts val="0"/>
              </a:spcBef>
              <a:spcAft>
                <a:spcPts val="0"/>
              </a:spcAft>
              <a:buClr>
                <a:schemeClr val="dk1"/>
              </a:buClr>
              <a:buSzPts val="1800"/>
              <a:buChar char="●"/>
            </a:pPr>
            <a:r>
              <a:rPr lang="fr-FR" sz="1800" b="1"/>
              <a:t>Filtre à air</a:t>
            </a:r>
            <a:endParaRPr sz="1200"/>
          </a:p>
          <a:p>
            <a:pPr marL="914400" lvl="1" indent="-304800" algn="l" rtl="0">
              <a:lnSpc>
                <a:spcPct val="150000"/>
              </a:lnSpc>
              <a:spcBef>
                <a:spcPts val="0"/>
              </a:spcBef>
              <a:spcAft>
                <a:spcPts val="0"/>
              </a:spcAft>
              <a:buSzPts val="1200"/>
              <a:buChar char="○"/>
            </a:pPr>
            <a:r>
              <a:rPr lang="fr-FR" sz="1200"/>
              <a:t>fournisseur : greenFilter</a:t>
            </a:r>
            <a:endParaRPr sz="1200"/>
          </a:p>
          <a:p>
            <a:pPr marL="914400" lvl="1" indent="-304800" algn="l" rtl="0">
              <a:lnSpc>
                <a:spcPct val="150000"/>
              </a:lnSpc>
              <a:spcBef>
                <a:spcPts val="0"/>
              </a:spcBef>
              <a:spcAft>
                <a:spcPts val="0"/>
              </a:spcAft>
              <a:buSzPts val="1200"/>
              <a:buChar char="○"/>
            </a:pPr>
            <a:r>
              <a:rPr lang="fr-FR" sz="1200"/>
              <a:t>prix : </a:t>
            </a:r>
            <a:endParaRPr sz="1200"/>
          </a:p>
          <a:p>
            <a:pPr marL="0" lvl="0" indent="0" algn="l" rtl="0">
              <a:lnSpc>
                <a:spcPct val="150000"/>
              </a:lnSpc>
              <a:spcBef>
                <a:spcPts val="0"/>
              </a:spcBef>
              <a:spcAft>
                <a:spcPts val="0"/>
              </a:spcAft>
              <a:buNone/>
            </a:pPr>
            <a:endParaRPr sz="600"/>
          </a:p>
          <a:p>
            <a:pPr marL="457200" lvl="0" indent="-342900" algn="l" rtl="0">
              <a:lnSpc>
                <a:spcPct val="150000"/>
              </a:lnSpc>
              <a:spcBef>
                <a:spcPts val="0"/>
              </a:spcBef>
              <a:spcAft>
                <a:spcPts val="0"/>
              </a:spcAft>
              <a:buSzPts val="1800"/>
              <a:buChar char="●"/>
            </a:pPr>
            <a:r>
              <a:rPr lang="fr-FR" sz="1800" b="1"/>
              <a:t>Joints : </a:t>
            </a:r>
            <a:endParaRPr sz="1800" b="1"/>
          </a:p>
          <a:p>
            <a:pPr marL="914400" lvl="1" indent="-304800" algn="l" rtl="0">
              <a:lnSpc>
                <a:spcPct val="150000"/>
              </a:lnSpc>
              <a:spcBef>
                <a:spcPts val="0"/>
              </a:spcBef>
              <a:spcAft>
                <a:spcPts val="0"/>
              </a:spcAft>
              <a:buSzPts val="1200"/>
              <a:buChar char="○"/>
            </a:pPr>
            <a:endParaRPr sz="1200"/>
          </a:p>
          <a:p>
            <a:pPr marL="0" lvl="0" indent="0" algn="l" rtl="0">
              <a:lnSpc>
                <a:spcPct val="150000"/>
              </a:lnSpc>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0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101</a:t>
            </a:fld>
            <a:endParaRPr/>
          </a:p>
        </p:txBody>
      </p:sp>
      <p:sp>
        <p:nvSpPr>
          <p:cNvPr id="1101" name="Google Shape;1101;p10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102" name="Google Shape;1102;p103"/>
          <p:cNvSpPr txBox="1"/>
          <p:nvPr/>
        </p:nvSpPr>
        <p:spPr>
          <a:xfrm>
            <a:off x="148000" y="779975"/>
            <a:ext cx="3615600" cy="222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2400" b="1">
                <a:solidFill>
                  <a:srgbClr val="0000FF"/>
                </a:solidFill>
              </a:rPr>
              <a:t>Conclusion</a:t>
            </a:r>
            <a:endParaRPr sz="2400" b="1"/>
          </a:p>
          <a:p>
            <a:pPr marL="457200" marR="0" lvl="0" indent="-317500" algn="l" rtl="0">
              <a:lnSpc>
                <a:spcPct val="150000"/>
              </a:lnSpc>
              <a:spcBef>
                <a:spcPts val="0"/>
              </a:spcBef>
              <a:spcAft>
                <a:spcPts val="0"/>
              </a:spcAft>
              <a:buClr>
                <a:schemeClr val="dk1"/>
              </a:buClr>
              <a:buSzPts val="1400"/>
              <a:buFont typeface="Arial"/>
              <a:buChar char="●"/>
            </a:pPr>
            <a:r>
              <a:rPr lang="fr-FR" b="1">
                <a:solidFill>
                  <a:schemeClr val="dk1"/>
                </a:solidFill>
              </a:rPr>
              <a:t>Vulcanix : 383g</a:t>
            </a:r>
            <a:endParaRPr b="1">
              <a:solidFill>
                <a:schemeClr val="dk1"/>
              </a:solidFill>
            </a:endParaRPr>
          </a:p>
          <a:p>
            <a:pPr marL="457200" marR="0" lvl="0" indent="-317500" algn="l" rtl="0">
              <a:lnSpc>
                <a:spcPct val="150000"/>
              </a:lnSpc>
              <a:spcBef>
                <a:spcPts val="0"/>
              </a:spcBef>
              <a:spcAft>
                <a:spcPts val="0"/>
              </a:spcAft>
              <a:buClr>
                <a:schemeClr val="dk1"/>
              </a:buClr>
              <a:buSzPts val="1400"/>
              <a:buChar char="●"/>
            </a:pPr>
            <a:r>
              <a:rPr lang="fr-FR" b="1">
                <a:solidFill>
                  <a:schemeClr val="dk1"/>
                </a:solidFill>
              </a:rPr>
              <a:t>Optimus : 269g</a:t>
            </a:r>
            <a:endParaRPr b="1">
              <a:solidFill>
                <a:schemeClr val="dk1"/>
              </a:solidFill>
            </a:endParaRPr>
          </a:p>
          <a:p>
            <a:pPr marL="0" lvl="0" indent="0" algn="l" rtl="0">
              <a:lnSpc>
                <a:spcPct val="150000"/>
              </a:lnSpc>
              <a:spcBef>
                <a:spcPts val="0"/>
              </a:spcBef>
              <a:spcAft>
                <a:spcPts val="0"/>
              </a:spcAft>
              <a:buNone/>
            </a:pPr>
            <a:r>
              <a:rPr lang="fr-FR" b="1"/>
              <a:t> 	</a:t>
            </a:r>
            <a:endParaRPr b="1"/>
          </a:p>
          <a:p>
            <a:pPr marL="0" lvl="0" indent="0" algn="l" rtl="0">
              <a:lnSpc>
                <a:spcPct val="150000"/>
              </a:lnSpc>
              <a:spcBef>
                <a:spcPts val="0"/>
              </a:spcBef>
              <a:spcAft>
                <a:spcPts val="0"/>
              </a:spcAft>
              <a:buNone/>
            </a:pPr>
            <a:r>
              <a:rPr lang="fr-FR" sz="2400" b="1"/>
              <a:t>	-&gt; Gain : 114g (30%)</a:t>
            </a: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103" name="Google Shape;1103;p103"/>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104" name="Google Shape;1104;p10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105" name="Google Shape;1105;p103"/>
          <p:cNvPicPr preferRelativeResize="0"/>
          <p:nvPr/>
        </p:nvPicPr>
        <p:blipFill>
          <a:blip r:embed="rId4">
            <a:alphaModFix/>
          </a:blip>
          <a:stretch>
            <a:fillRect/>
          </a:stretch>
        </p:blipFill>
        <p:spPr>
          <a:xfrm>
            <a:off x="6145121" y="779976"/>
            <a:ext cx="2963279" cy="3778587"/>
          </a:xfrm>
          <a:prstGeom prst="rect">
            <a:avLst/>
          </a:prstGeom>
          <a:noFill/>
          <a:ln>
            <a:noFill/>
          </a:ln>
        </p:spPr>
      </p:pic>
      <p:sp>
        <p:nvSpPr>
          <p:cNvPr id="1106" name="Google Shape;1106;p103"/>
          <p:cNvSpPr txBox="1"/>
          <p:nvPr/>
        </p:nvSpPr>
        <p:spPr>
          <a:xfrm>
            <a:off x="6253363" y="4558575"/>
            <a:ext cx="27468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Throttle body d’Optimus</a:t>
            </a:r>
            <a:endParaRPr/>
          </a:p>
        </p:txBody>
      </p:sp>
      <p:pic>
        <p:nvPicPr>
          <p:cNvPr id="1107" name="Google Shape;1107;p103"/>
          <p:cNvPicPr preferRelativeResize="0"/>
          <p:nvPr/>
        </p:nvPicPr>
        <p:blipFill>
          <a:blip r:embed="rId5">
            <a:alphaModFix/>
          </a:blip>
          <a:stretch>
            <a:fillRect/>
          </a:stretch>
        </p:blipFill>
        <p:spPr>
          <a:xfrm>
            <a:off x="4073430" y="779974"/>
            <a:ext cx="1919295" cy="3778600"/>
          </a:xfrm>
          <a:prstGeom prst="rect">
            <a:avLst/>
          </a:prstGeom>
          <a:noFill/>
          <a:ln>
            <a:noFill/>
          </a:ln>
        </p:spPr>
      </p:pic>
      <p:sp>
        <p:nvSpPr>
          <p:cNvPr id="1108" name="Google Shape;1108;p103"/>
          <p:cNvSpPr txBox="1"/>
          <p:nvPr/>
        </p:nvSpPr>
        <p:spPr>
          <a:xfrm>
            <a:off x="3659675" y="4558575"/>
            <a:ext cx="26871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Throttle body Vulcanix</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102</a:t>
            </a:fld>
            <a:endParaRPr/>
          </a:p>
        </p:txBody>
      </p:sp>
      <p:sp>
        <p:nvSpPr>
          <p:cNvPr id="1115" name="Google Shape;1115;p10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116" name="Google Shape;1116;p104"/>
          <p:cNvSpPr txBox="1"/>
          <p:nvPr/>
        </p:nvSpPr>
        <p:spPr>
          <a:xfrm>
            <a:off x="186650" y="936463"/>
            <a:ext cx="4769100" cy="3552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fr-FR" b="1"/>
              <a:t>Intérêt de la guillotine</a:t>
            </a:r>
            <a:endParaRPr b="1"/>
          </a:p>
          <a:p>
            <a:pPr marL="0" lvl="0" indent="0" algn="l" rtl="0">
              <a:lnSpc>
                <a:spcPct val="130000"/>
              </a:lnSpc>
              <a:spcBef>
                <a:spcPts val="0"/>
              </a:spcBef>
              <a:spcAft>
                <a:spcPts val="0"/>
              </a:spcAft>
              <a:buNone/>
            </a:pPr>
            <a:r>
              <a:rPr lang="fr-FR"/>
              <a:t>	Modèle ANSYS</a:t>
            </a:r>
            <a:endParaRPr/>
          </a:p>
          <a:p>
            <a:pPr marL="0" lvl="0" indent="0" algn="l" rtl="0">
              <a:lnSpc>
                <a:spcPct val="130000"/>
              </a:lnSpc>
              <a:spcBef>
                <a:spcPts val="0"/>
              </a:spcBef>
              <a:spcAft>
                <a:spcPts val="0"/>
              </a:spcAft>
              <a:buNone/>
            </a:pPr>
            <a:r>
              <a:rPr lang="fr-FR" b="1"/>
              <a:t>Conditions aux limites</a:t>
            </a:r>
            <a:endParaRPr b="1"/>
          </a:p>
          <a:p>
            <a:pPr marL="0" lvl="0" indent="0" algn="l" rtl="0">
              <a:lnSpc>
                <a:spcPct val="130000"/>
              </a:lnSpc>
              <a:spcBef>
                <a:spcPts val="0"/>
              </a:spcBef>
              <a:spcAft>
                <a:spcPts val="0"/>
              </a:spcAft>
              <a:buNone/>
            </a:pPr>
            <a:r>
              <a:rPr lang="fr-FR" b="1"/>
              <a:t>	</a:t>
            </a:r>
            <a:r>
              <a:rPr lang="fr-FR"/>
              <a:t>Pression d’entrée : 1,013 bar</a:t>
            </a:r>
            <a:endParaRPr/>
          </a:p>
          <a:p>
            <a:pPr marL="0" lvl="0" indent="457200" algn="l" rtl="0">
              <a:lnSpc>
                <a:spcPct val="130000"/>
              </a:lnSpc>
              <a:spcBef>
                <a:spcPts val="0"/>
              </a:spcBef>
              <a:spcAft>
                <a:spcPts val="0"/>
              </a:spcAft>
              <a:buNone/>
            </a:pPr>
            <a:r>
              <a:rPr lang="fr-FR"/>
              <a:t>Pression de sortie : 0,925 bar </a:t>
            </a:r>
            <a:endParaRPr/>
          </a:p>
        </p:txBody>
      </p:sp>
      <p:sp>
        <p:nvSpPr>
          <p:cNvPr id="1117" name="Google Shape;1117;p104"/>
          <p:cNvSpPr txBox="1"/>
          <p:nvPr/>
        </p:nvSpPr>
        <p:spPr>
          <a:xfrm>
            <a:off x="7891725" y="107250"/>
            <a:ext cx="6309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TLS</a:t>
            </a:r>
            <a:endParaRPr sz="1800">
              <a:solidFill>
                <a:srgbClr val="980000"/>
              </a:solidFill>
            </a:endParaRPr>
          </a:p>
        </p:txBody>
      </p:sp>
      <p:pic>
        <p:nvPicPr>
          <p:cNvPr id="1118" name="Google Shape;1118;p104"/>
          <p:cNvPicPr preferRelativeResize="0"/>
          <p:nvPr/>
        </p:nvPicPr>
        <p:blipFill rotWithShape="1">
          <a:blip r:embed="rId3">
            <a:alphaModFix/>
          </a:blip>
          <a:srcRect/>
          <a:stretch/>
        </p:blipFill>
        <p:spPr>
          <a:xfrm>
            <a:off x="231575" y="2463650"/>
            <a:ext cx="3498000" cy="2482174"/>
          </a:xfrm>
          <a:prstGeom prst="rect">
            <a:avLst/>
          </a:prstGeom>
          <a:noFill/>
          <a:ln>
            <a:noFill/>
          </a:ln>
        </p:spPr>
      </p:pic>
      <p:pic>
        <p:nvPicPr>
          <p:cNvPr id="1119" name="Google Shape;1119;p104"/>
          <p:cNvPicPr preferRelativeResize="0"/>
          <p:nvPr/>
        </p:nvPicPr>
        <p:blipFill>
          <a:blip r:embed="rId4">
            <a:alphaModFix/>
          </a:blip>
          <a:stretch>
            <a:fillRect/>
          </a:stretch>
        </p:blipFill>
        <p:spPr>
          <a:xfrm>
            <a:off x="4321825" y="1427225"/>
            <a:ext cx="4418025" cy="3135037"/>
          </a:xfrm>
          <a:prstGeom prst="rect">
            <a:avLst/>
          </a:prstGeom>
          <a:noFill/>
          <a:ln>
            <a:noFill/>
          </a:ln>
        </p:spPr>
      </p:pic>
      <p:pic>
        <p:nvPicPr>
          <p:cNvPr id="1120" name="Google Shape;1120;p104"/>
          <p:cNvPicPr preferRelativeResize="0"/>
          <p:nvPr/>
        </p:nvPicPr>
        <p:blipFill>
          <a:blip r:embed="rId5">
            <a:alphaModFix/>
          </a:blip>
          <a:stretch>
            <a:fillRect/>
          </a:stretch>
        </p:blipFill>
        <p:spPr>
          <a:xfrm>
            <a:off x="8522775" y="-3"/>
            <a:ext cx="431938" cy="661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0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103</a:t>
            </a:fld>
            <a:endParaRPr/>
          </a:p>
        </p:txBody>
      </p:sp>
      <p:sp>
        <p:nvSpPr>
          <p:cNvPr id="1127" name="Google Shape;1127;p10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pic>
        <p:nvPicPr>
          <p:cNvPr id="1128" name="Google Shape;1128;p105"/>
          <p:cNvPicPr preferRelativeResize="0"/>
          <p:nvPr/>
        </p:nvPicPr>
        <p:blipFill>
          <a:blip r:embed="rId3">
            <a:alphaModFix/>
          </a:blip>
          <a:stretch>
            <a:fillRect/>
          </a:stretch>
        </p:blipFill>
        <p:spPr>
          <a:xfrm>
            <a:off x="368850" y="864000"/>
            <a:ext cx="4032000" cy="2859054"/>
          </a:xfrm>
          <a:prstGeom prst="rect">
            <a:avLst/>
          </a:prstGeom>
          <a:noFill/>
          <a:ln>
            <a:noFill/>
          </a:ln>
        </p:spPr>
      </p:pic>
      <p:pic>
        <p:nvPicPr>
          <p:cNvPr id="1129" name="Google Shape;1129;p105"/>
          <p:cNvPicPr preferRelativeResize="0"/>
          <p:nvPr/>
        </p:nvPicPr>
        <p:blipFill>
          <a:blip r:embed="rId4">
            <a:alphaModFix/>
          </a:blip>
          <a:stretch>
            <a:fillRect/>
          </a:stretch>
        </p:blipFill>
        <p:spPr>
          <a:xfrm>
            <a:off x="4815225" y="864000"/>
            <a:ext cx="4032000" cy="2862719"/>
          </a:xfrm>
          <a:prstGeom prst="rect">
            <a:avLst/>
          </a:prstGeom>
          <a:noFill/>
          <a:ln>
            <a:noFill/>
          </a:ln>
        </p:spPr>
      </p:pic>
      <p:sp>
        <p:nvSpPr>
          <p:cNvPr id="1130" name="Google Shape;1130;p105"/>
          <p:cNvSpPr txBox="1"/>
          <p:nvPr/>
        </p:nvSpPr>
        <p:spPr>
          <a:xfrm>
            <a:off x="895200" y="3787300"/>
            <a:ext cx="29793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Papillon + Bride ATpower</a:t>
            </a:r>
            <a:endParaRPr/>
          </a:p>
        </p:txBody>
      </p:sp>
      <p:sp>
        <p:nvSpPr>
          <p:cNvPr id="1131" name="Google Shape;1131;p105"/>
          <p:cNvSpPr txBox="1"/>
          <p:nvPr/>
        </p:nvSpPr>
        <p:spPr>
          <a:xfrm>
            <a:off x="6140475" y="3787300"/>
            <a:ext cx="13815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Guillotine</a:t>
            </a:r>
            <a:endParaRPr/>
          </a:p>
        </p:txBody>
      </p:sp>
      <p:sp>
        <p:nvSpPr>
          <p:cNvPr id="1132" name="Google Shape;1132;p105"/>
          <p:cNvSpPr txBox="1"/>
          <p:nvPr/>
        </p:nvSpPr>
        <p:spPr>
          <a:xfrm>
            <a:off x="7891725" y="107250"/>
            <a:ext cx="6309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TLS</a:t>
            </a:r>
            <a:endParaRPr sz="1800">
              <a:solidFill>
                <a:srgbClr val="980000"/>
              </a:solidFill>
            </a:endParaRPr>
          </a:p>
        </p:txBody>
      </p:sp>
      <p:pic>
        <p:nvPicPr>
          <p:cNvPr id="1133" name="Google Shape;1133;p105"/>
          <p:cNvPicPr preferRelativeResize="0"/>
          <p:nvPr/>
        </p:nvPicPr>
        <p:blipFill>
          <a:blip r:embed="rId5">
            <a:alphaModFix/>
          </a:blip>
          <a:stretch>
            <a:fillRect/>
          </a:stretch>
        </p:blipFill>
        <p:spPr>
          <a:xfrm>
            <a:off x="8522775" y="-3"/>
            <a:ext cx="431938" cy="661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0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104</a:t>
            </a:fld>
            <a:endParaRPr/>
          </a:p>
        </p:txBody>
      </p:sp>
      <p:sp>
        <p:nvSpPr>
          <p:cNvPr id="1140" name="Google Shape;1140;p10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pic>
        <p:nvPicPr>
          <p:cNvPr id="1141" name="Google Shape;1141;p106"/>
          <p:cNvPicPr preferRelativeResize="0"/>
          <p:nvPr/>
        </p:nvPicPr>
        <p:blipFill>
          <a:blip r:embed="rId3">
            <a:alphaModFix/>
          </a:blip>
          <a:stretch>
            <a:fillRect/>
          </a:stretch>
        </p:blipFill>
        <p:spPr>
          <a:xfrm>
            <a:off x="367200" y="864000"/>
            <a:ext cx="4032000" cy="2862719"/>
          </a:xfrm>
          <a:prstGeom prst="rect">
            <a:avLst/>
          </a:prstGeom>
          <a:noFill/>
          <a:ln>
            <a:noFill/>
          </a:ln>
        </p:spPr>
      </p:pic>
      <p:pic>
        <p:nvPicPr>
          <p:cNvPr id="1142" name="Google Shape;1142;p106"/>
          <p:cNvPicPr preferRelativeResize="0"/>
          <p:nvPr/>
        </p:nvPicPr>
        <p:blipFill>
          <a:blip r:embed="rId4">
            <a:alphaModFix/>
          </a:blip>
          <a:stretch>
            <a:fillRect/>
          </a:stretch>
        </p:blipFill>
        <p:spPr>
          <a:xfrm>
            <a:off x="4816800" y="864000"/>
            <a:ext cx="4032000" cy="2862719"/>
          </a:xfrm>
          <a:prstGeom prst="rect">
            <a:avLst/>
          </a:prstGeom>
          <a:noFill/>
          <a:ln>
            <a:noFill/>
          </a:ln>
        </p:spPr>
      </p:pic>
      <p:sp>
        <p:nvSpPr>
          <p:cNvPr id="1143" name="Google Shape;1143;p106"/>
          <p:cNvSpPr txBox="1"/>
          <p:nvPr/>
        </p:nvSpPr>
        <p:spPr>
          <a:xfrm>
            <a:off x="966650" y="3816150"/>
            <a:ext cx="41553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Vitesse moyenne de sortie :</a:t>
            </a:r>
            <a:endParaRPr/>
          </a:p>
        </p:txBody>
      </p:sp>
      <p:sp>
        <p:nvSpPr>
          <p:cNvPr id="1144" name="Google Shape;1144;p106"/>
          <p:cNvSpPr txBox="1"/>
          <p:nvPr/>
        </p:nvSpPr>
        <p:spPr>
          <a:xfrm>
            <a:off x="2077600" y="4193175"/>
            <a:ext cx="1500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Papillon : 84m/s</a:t>
            </a:r>
            <a:endParaRPr/>
          </a:p>
        </p:txBody>
      </p:sp>
      <p:sp>
        <p:nvSpPr>
          <p:cNvPr id="1145" name="Google Shape;1145;p106"/>
          <p:cNvSpPr txBox="1"/>
          <p:nvPr/>
        </p:nvSpPr>
        <p:spPr>
          <a:xfrm>
            <a:off x="5872100" y="4193175"/>
            <a:ext cx="41553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Guillotine : 87m/s</a:t>
            </a:r>
            <a:endParaRPr/>
          </a:p>
        </p:txBody>
      </p:sp>
      <p:sp>
        <p:nvSpPr>
          <p:cNvPr id="1146" name="Google Shape;1146;p106"/>
          <p:cNvSpPr txBox="1"/>
          <p:nvPr/>
        </p:nvSpPr>
        <p:spPr>
          <a:xfrm>
            <a:off x="7891725" y="107250"/>
            <a:ext cx="6309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TLS</a:t>
            </a:r>
            <a:endParaRPr sz="1800">
              <a:solidFill>
                <a:srgbClr val="980000"/>
              </a:solidFill>
            </a:endParaRPr>
          </a:p>
        </p:txBody>
      </p:sp>
      <p:pic>
        <p:nvPicPr>
          <p:cNvPr id="1147" name="Google Shape;1147;p106"/>
          <p:cNvPicPr preferRelativeResize="0"/>
          <p:nvPr/>
        </p:nvPicPr>
        <p:blipFill>
          <a:blip r:embed="rId5">
            <a:alphaModFix/>
          </a:blip>
          <a:stretch>
            <a:fillRect/>
          </a:stretch>
        </p:blipFill>
        <p:spPr>
          <a:xfrm>
            <a:off x="8522775" y="-3"/>
            <a:ext cx="431938" cy="661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0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105</a:t>
            </a:fld>
            <a:endParaRPr/>
          </a:p>
        </p:txBody>
      </p:sp>
      <p:sp>
        <p:nvSpPr>
          <p:cNvPr id="1154" name="Google Shape;1154;p10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a:t>
            </a:r>
            <a:endParaRPr/>
          </a:p>
        </p:txBody>
      </p:sp>
      <p:pic>
        <p:nvPicPr>
          <p:cNvPr id="1155" name="Google Shape;1155;p107"/>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156" name="Google Shape;1156;p107"/>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157" name="Google Shape;1157;p107"/>
          <p:cNvSpPr txBox="1"/>
          <p:nvPr/>
        </p:nvSpPr>
        <p:spPr>
          <a:xfrm>
            <a:off x="0" y="209925"/>
            <a:ext cx="9144000" cy="39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fr-FR" sz="1800"/>
              <a:t>Reprise de l’admission de Vulcanix</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fr-FR" sz="1800"/>
              <a:t>Manque de temps pour faire des simulations acoustiques -&gt; </a:t>
            </a:r>
            <a:r>
              <a:rPr lang="fr-FR" sz="1800" b="1"/>
              <a:t>pas de changement au niveau du profil du plenum et des tubulures</a:t>
            </a:r>
            <a:endParaRPr sz="1800" b="1"/>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fr-FR" sz="2400">
                <a:solidFill>
                  <a:schemeClr val="accent5"/>
                </a:solidFill>
              </a:rPr>
              <a:t>Objectif :</a:t>
            </a:r>
            <a:r>
              <a:rPr lang="fr-FR" sz="2400">
                <a:solidFill>
                  <a:schemeClr val="dk1"/>
                </a:solidFill>
              </a:rPr>
              <a:t> </a:t>
            </a:r>
            <a:endParaRPr sz="1800">
              <a:solidFill>
                <a:schemeClr val="dk1"/>
              </a:solidFill>
              <a:latin typeface="Corbel"/>
              <a:ea typeface="Corbel"/>
              <a:cs typeface="Corbel"/>
              <a:sym typeface="Corbel"/>
            </a:endParaRPr>
          </a:p>
          <a:p>
            <a:pPr marL="457200" lvl="0" indent="-342900" algn="l" rtl="0">
              <a:spcBef>
                <a:spcPts val="0"/>
              </a:spcBef>
              <a:spcAft>
                <a:spcPts val="0"/>
              </a:spcAft>
              <a:buClr>
                <a:schemeClr val="dk1"/>
              </a:buClr>
              <a:buSzPts val="1800"/>
              <a:buChar char="•"/>
            </a:pPr>
            <a:r>
              <a:rPr lang="fr-FR" sz="1800" b="1">
                <a:solidFill>
                  <a:schemeClr val="dk1"/>
                </a:solidFill>
                <a:latin typeface="Corbel"/>
                <a:ea typeface="Corbel"/>
                <a:cs typeface="Corbel"/>
                <a:sym typeface="Corbel"/>
              </a:rPr>
              <a:t>gain de masse</a:t>
            </a:r>
            <a:endParaRPr sz="1800" b="1">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0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106</a:t>
            </a:fld>
            <a:endParaRPr/>
          </a:p>
        </p:txBody>
      </p:sp>
      <p:sp>
        <p:nvSpPr>
          <p:cNvPr id="1164" name="Google Shape;1164;p10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 - Plenum</a:t>
            </a:r>
            <a:endParaRPr/>
          </a:p>
        </p:txBody>
      </p:sp>
      <p:pic>
        <p:nvPicPr>
          <p:cNvPr id="1165" name="Google Shape;1165;p108"/>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166" name="Google Shape;1166;p108"/>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167" name="Google Shape;1167;p108"/>
          <p:cNvPicPr preferRelativeResize="0"/>
          <p:nvPr/>
        </p:nvPicPr>
        <p:blipFill>
          <a:blip r:embed="rId4">
            <a:alphaModFix/>
          </a:blip>
          <a:stretch>
            <a:fillRect/>
          </a:stretch>
        </p:blipFill>
        <p:spPr>
          <a:xfrm>
            <a:off x="4503475" y="2911703"/>
            <a:ext cx="3040100" cy="2195835"/>
          </a:xfrm>
          <a:prstGeom prst="rect">
            <a:avLst/>
          </a:prstGeom>
          <a:noFill/>
          <a:ln>
            <a:noFill/>
          </a:ln>
        </p:spPr>
      </p:pic>
      <p:pic>
        <p:nvPicPr>
          <p:cNvPr id="1168" name="Google Shape;1168;p108"/>
          <p:cNvPicPr preferRelativeResize="0"/>
          <p:nvPr/>
        </p:nvPicPr>
        <p:blipFill>
          <a:blip r:embed="rId5">
            <a:alphaModFix/>
          </a:blip>
          <a:stretch>
            <a:fillRect/>
          </a:stretch>
        </p:blipFill>
        <p:spPr>
          <a:xfrm>
            <a:off x="1231925" y="2947675"/>
            <a:ext cx="3131325" cy="2123911"/>
          </a:xfrm>
          <a:prstGeom prst="rect">
            <a:avLst/>
          </a:prstGeom>
          <a:noFill/>
          <a:ln>
            <a:noFill/>
          </a:ln>
        </p:spPr>
      </p:pic>
      <p:pic>
        <p:nvPicPr>
          <p:cNvPr id="1169" name="Google Shape;1169;p108"/>
          <p:cNvPicPr preferRelativeResize="0"/>
          <p:nvPr/>
        </p:nvPicPr>
        <p:blipFill>
          <a:blip r:embed="rId6">
            <a:alphaModFix/>
          </a:blip>
          <a:stretch>
            <a:fillRect/>
          </a:stretch>
        </p:blipFill>
        <p:spPr>
          <a:xfrm>
            <a:off x="4442184" y="757175"/>
            <a:ext cx="3250039" cy="2114850"/>
          </a:xfrm>
          <a:prstGeom prst="rect">
            <a:avLst/>
          </a:prstGeom>
          <a:noFill/>
          <a:ln>
            <a:noFill/>
          </a:ln>
        </p:spPr>
      </p:pic>
      <p:pic>
        <p:nvPicPr>
          <p:cNvPr id="1170" name="Google Shape;1170;p108"/>
          <p:cNvPicPr preferRelativeResize="0"/>
          <p:nvPr/>
        </p:nvPicPr>
        <p:blipFill>
          <a:blip r:embed="rId7">
            <a:alphaModFix/>
          </a:blip>
          <a:stretch>
            <a:fillRect/>
          </a:stretch>
        </p:blipFill>
        <p:spPr>
          <a:xfrm>
            <a:off x="1231925" y="761839"/>
            <a:ext cx="3131325" cy="2105523"/>
          </a:xfrm>
          <a:prstGeom prst="rect">
            <a:avLst/>
          </a:prstGeom>
          <a:noFill/>
          <a:ln>
            <a:noFill/>
          </a:ln>
        </p:spPr>
      </p:pic>
      <p:sp>
        <p:nvSpPr>
          <p:cNvPr id="1171" name="Google Shape;1171;p108"/>
          <p:cNvSpPr txBox="1"/>
          <p:nvPr/>
        </p:nvSpPr>
        <p:spPr>
          <a:xfrm>
            <a:off x="-92875" y="1382075"/>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12 raidisseurs</a:t>
            </a:r>
            <a:endParaRPr/>
          </a:p>
          <a:p>
            <a:pPr marL="0" lvl="0" indent="0" algn="ctr" rtl="0">
              <a:spcBef>
                <a:spcPts val="0"/>
              </a:spcBef>
              <a:spcAft>
                <a:spcPts val="0"/>
              </a:spcAft>
              <a:buNone/>
            </a:pPr>
            <a:r>
              <a:rPr lang="fr-FR"/>
              <a:t>1,42 MPa</a:t>
            </a:r>
            <a:endParaRPr/>
          </a:p>
        </p:txBody>
      </p:sp>
      <p:sp>
        <p:nvSpPr>
          <p:cNvPr id="1172" name="Google Shape;1172;p108"/>
          <p:cNvSpPr txBox="1"/>
          <p:nvPr/>
        </p:nvSpPr>
        <p:spPr>
          <a:xfrm>
            <a:off x="-92875" y="3406425"/>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8 raidisseurs</a:t>
            </a:r>
            <a:endParaRPr/>
          </a:p>
          <a:p>
            <a:pPr marL="0" lvl="0" indent="0" algn="ctr" rtl="0">
              <a:spcBef>
                <a:spcPts val="0"/>
              </a:spcBef>
              <a:spcAft>
                <a:spcPts val="0"/>
              </a:spcAft>
              <a:buNone/>
            </a:pPr>
            <a:r>
              <a:rPr lang="fr-FR"/>
              <a:t>1,46 MPa</a:t>
            </a:r>
            <a:endParaRPr/>
          </a:p>
        </p:txBody>
      </p:sp>
      <p:sp>
        <p:nvSpPr>
          <p:cNvPr id="1173" name="Google Shape;1173;p108"/>
          <p:cNvSpPr txBox="1"/>
          <p:nvPr/>
        </p:nvSpPr>
        <p:spPr>
          <a:xfrm>
            <a:off x="7692225" y="1546550"/>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10 raidisseurs</a:t>
            </a:r>
            <a:endParaRPr/>
          </a:p>
          <a:p>
            <a:pPr marL="0" lvl="0" indent="0" algn="ctr" rtl="0">
              <a:spcBef>
                <a:spcPts val="0"/>
              </a:spcBef>
              <a:spcAft>
                <a:spcPts val="0"/>
              </a:spcAft>
              <a:buNone/>
            </a:pPr>
            <a:r>
              <a:rPr lang="fr-FR"/>
              <a:t>1,44 MPa</a:t>
            </a:r>
            <a:endParaRPr/>
          </a:p>
        </p:txBody>
      </p:sp>
      <p:sp>
        <p:nvSpPr>
          <p:cNvPr id="1174" name="Google Shape;1174;p108"/>
          <p:cNvSpPr txBox="1"/>
          <p:nvPr/>
        </p:nvSpPr>
        <p:spPr>
          <a:xfrm>
            <a:off x="7771150" y="3632500"/>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12 raidisseurs</a:t>
            </a:r>
            <a:endParaRPr/>
          </a:p>
          <a:p>
            <a:pPr marL="0" lvl="0" indent="0" algn="ctr" rtl="0">
              <a:spcBef>
                <a:spcPts val="0"/>
              </a:spcBef>
              <a:spcAft>
                <a:spcPts val="0"/>
              </a:spcAft>
              <a:buNone/>
            </a:pPr>
            <a:r>
              <a:rPr lang="fr-FR"/>
              <a:t>1,61 MPa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0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107</a:t>
            </a:fld>
            <a:endParaRPr/>
          </a:p>
        </p:txBody>
      </p:sp>
      <p:sp>
        <p:nvSpPr>
          <p:cNvPr id="1181" name="Google Shape;1181;p10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 - Plenum</a:t>
            </a:r>
            <a:endParaRPr/>
          </a:p>
        </p:txBody>
      </p:sp>
      <p:pic>
        <p:nvPicPr>
          <p:cNvPr id="1182" name="Google Shape;1182;p109"/>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183" name="Google Shape;1183;p109"/>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184" name="Google Shape;1184;p109"/>
          <p:cNvPicPr preferRelativeResize="0"/>
          <p:nvPr/>
        </p:nvPicPr>
        <p:blipFill>
          <a:blip r:embed="rId4">
            <a:alphaModFix/>
          </a:blip>
          <a:stretch>
            <a:fillRect/>
          </a:stretch>
        </p:blipFill>
        <p:spPr>
          <a:xfrm>
            <a:off x="4503475" y="2911703"/>
            <a:ext cx="3040100" cy="2195835"/>
          </a:xfrm>
          <a:prstGeom prst="rect">
            <a:avLst/>
          </a:prstGeom>
          <a:noFill/>
          <a:ln>
            <a:noFill/>
          </a:ln>
        </p:spPr>
      </p:pic>
      <p:pic>
        <p:nvPicPr>
          <p:cNvPr id="1185" name="Google Shape;1185;p109"/>
          <p:cNvPicPr preferRelativeResize="0"/>
          <p:nvPr/>
        </p:nvPicPr>
        <p:blipFill>
          <a:blip r:embed="rId5">
            <a:alphaModFix/>
          </a:blip>
          <a:stretch>
            <a:fillRect/>
          </a:stretch>
        </p:blipFill>
        <p:spPr>
          <a:xfrm>
            <a:off x="1231925" y="2947675"/>
            <a:ext cx="3131325" cy="2123911"/>
          </a:xfrm>
          <a:prstGeom prst="rect">
            <a:avLst/>
          </a:prstGeom>
          <a:noFill/>
          <a:ln>
            <a:noFill/>
          </a:ln>
        </p:spPr>
      </p:pic>
      <p:pic>
        <p:nvPicPr>
          <p:cNvPr id="1186" name="Google Shape;1186;p109"/>
          <p:cNvPicPr preferRelativeResize="0"/>
          <p:nvPr/>
        </p:nvPicPr>
        <p:blipFill>
          <a:blip r:embed="rId6">
            <a:alphaModFix/>
          </a:blip>
          <a:stretch>
            <a:fillRect/>
          </a:stretch>
        </p:blipFill>
        <p:spPr>
          <a:xfrm>
            <a:off x="4442184" y="757175"/>
            <a:ext cx="3250039" cy="2114850"/>
          </a:xfrm>
          <a:prstGeom prst="rect">
            <a:avLst/>
          </a:prstGeom>
          <a:noFill/>
          <a:ln>
            <a:noFill/>
          </a:ln>
        </p:spPr>
      </p:pic>
      <p:pic>
        <p:nvPicPr>
          <p:cNvPr id="1187" name="Google Shape;1187;p109"/>
          <p:cNvPicPr preferRelativeResize="0"/>
          <p:nvPr/>
        </p:nvPicPr>
        <p:blipFill>
          <a:blip r:embed="rId7">
            <a:alphaModFix/>
          </a:blip>
          <a:stretch>
            <a:fillRect/>
          </a:stretch>
        </p:blipFill>
        <p:spPr>
          <a:xfrm>
            <a:off x="1231925" y="761839"/>
            <a:ext cx="3131325" cy="2105523"/>
          </a:xfrm>
          <a:prstGeom prst="rect">
            <a:avLst/>
          </a:prstGeom>
          <a:noFill/>
          <a:ln>
            <a:noFill/>
          </a:ln>
        </p:spPr>
      </p:pic>
      <p:sp>
        <p:nvSpPr>
          <p:cNvPr id="1188" name="Google Shape;1188;p109"/>
          <p:cNvSpPr txBox="1"/>
          <p:nvPr/>
        </p:nvSpPr>
        <p:spPr>
          <a:xfrm>
            <a:off x="-92875" y="1382075"/>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12 raidisseurs</a:t>
            </a:r>
            <a:endParaRPr/>
          </a:p>
          <a:p>
            <a:pPr marL="0" lvl="0" indent="0" algn="ctr" rtl="0">
              <a:spcBef>
                <a:spcPts val="0"/>
              </a:spcBef>
              <a:spcAft>
                <a:spcPts val="0"/>
              </a:spcAft>
              <a:buNone/>
            </a:pPr>
            <a:r>
              <a:rPr lang="fr-FR"/>
              <a:t>1,42 MPa</a:t>
            </a:r>
            <a:endParaRPr/>
          </a:p>
        </p:txBody>
      </p:sp>
      <p:sp>
        <p:nvSpPr>
          <p:cNvPr id="1189" name="Google Shape;1189;p109"/>
          <p:cNvSpPr txBox="1"/>
          <p:nvPr/>
        </p:nvSpPr>
        <p:spPr>
          <a:xfrm>
            <a:off x="-92875" y="3406425"/>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8 raidisseurs</a:t>
            </a:r>
            <a:endParaRPr/>
          </a:p>
          <a:p>
            <a:pPr marL="0" lvl="0" indent="0" algn="ctr" rtl="0">
              <a:spcBef>
                <a:spcPts val="0"/>
              </a:spcBef>
              <a:spcAft>
                <a:spcPts val="0"/>
              </a:spcAft>
              <a:buNone/>
            </a:pPr>
            <a:r>
              <a:rPr lang="fr-FR"/>
              <a:t>1,46 MPa</a:t>
            </a:r>
            <a:endParaRPr/>
          </a:p>
        </p:txBody>
      </p:sp>
      <p:sp>
        <p:nvSpPr>
          <p:cNvPr id="1190" name="Google Shape;1190;p109"/>
          <p:cNvSpPr txBox="1"/>
          <p:nvPr/>
        </p:nvSpPr>
        <p:spPr>
          <a:xfrm>
            <a:off x="7692225" y="1546550"/>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10 raidisseurs</a:t>
            </a:r>
            <a:endParaRPr/>
          </a:p>
          <a:p>
            <a:pPr marL="0" lvl="0" indent="0" algn="ctr" rtl="0">
              <a:spcBef>
                <a:spcPts val="0"/>
              </a:spcBef>
              <a:spcAft>
                <a:spcPts val="0"/>
              </a:spcAft>
              <a:buNone/>
            </a:pPr>
            <a:r>
              <a:rPr lang="fr-FR"/>
              <a:t>1,44 MPa</a:t>
            </a:r>
            <a:endParaRPr/>
          </a:p>
        </p:txBody>
      </p:sp>
      <p:sp>
        <p:nvSpPr>
          <p:cNvPr id="1191" name="Google Shape;1191;p109"/>
          <p:cNvSpPr txBox="1"/>
          <p:nvPr/>
        </p:nvSpPr>
        <p:spPr>
          <a:xfrm>
            <a:off x="7771150" y="3632500"/>
            <a:ext cx="1324800" cy="5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12 raidisseurs</a:t>
            </a:r>
            <a:endParaRPr/>
          </a:p>
          <a:p>
            <a:pPr marL="0" lvl="0" indent="0" algn="ctr" rtl="0">
              <a:spcBef>
                <a:spcPts val="0"/>
              </a:spcBef>
              <a:spcAft>
                <a:spcPts val="0"/>
              </a:spcAft>
              <a:buNone/>
            </a:pPr>
            <a:r>
              <a:rPr lang="fr-FR"/>
              <a:t>1,61 MPa</a:t>
            </a:r>
            <a:endParaRPr/>
          </a:p>
        </p:txBody>
      </p:sp>
      <p:sp>
        <p:nvSpPr>
          <p:cNvPr id="1192" name="Google Shape;1192;p109"/>
          <p:cNvSpPr/>
          <p:nvPr/>
        </p:nvSpPr>
        <p:spPr>
          <a:xfrm>
            <a:off x="39850" y="2901275"/>
            <a:ext cx="4402200" cy="221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1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108</a:t>
            </a:fld>
            <a:endParaRPr/>
          </a:p>
        </p:txBody>
      </p:sp>
      <p:sp>
        <p:nvSpPr>
          <p:cNvPr id="1199" name="Google Shape;1199;p11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a:t>
            </a:r>
            <a:endParaRPr/>
          </a:p>
        </p:txBody>
      </p:sp>
      <p:pic>
        <p:nvPicPr>
          <p:cNvPr id="1200" name="Google Shape;1200;p110"/>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201" name="Google Shape;1201;p110"/>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202" name="Google Shape;1202;p110"/>
          <p:cNvSpPr txBox="1"/>
          <p:nvPr/>
        </p:nvSpPr>
        <p:spPr>
          <a:xfrm>
            <a:off x="0" y="778700"/>
            <a:ext cx="54090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Plenum</a:t>
            </a:r>
            <a:endParaRPr sz="1200"/>
          </a:p>
          <a:p>
            <a:pPr marL="914400" lvl="1" indent="-304800" algn="l" rtl="0">
              <a:lnSpc>
                <a:spcPct val="150000"/>
              </a:lnSpc>
              <a:spcBef>
                <a:spcPts val="0"/>
              </a:spcBef>
              <a:spcAft>
                <a:spcPts val="0"/>
              </a:spcAft>
              <a:buSzPts val="1200"/>
              <a:buChar char="○"/>
            </a:pPr>
            <a:r>
              <a:rPr lang="fr-FR" sz="1200"/>
              <a:t>Matériau : PA12</a:t>
            </a:r>
            <a:endParaRPr sz="1200"/>
          </a:p>
          <a:p>
            <a:pPr marL="914400" lvl="1" indent="-304800" algn="l" rtl="0">
              <a:lnSpc>
                <a:spcPct val="150000"/>
              </a:lnSpc>
              <a:spcBef>
                <a:spcPts val="0"/>
              </a:spcBef>
              <a:spcAft>
                <a:spcPts val="0"/>
              </a:spcAft>
              <a:buSzPts val="1200"/>
              <a:buChar char="○"/>
            </a:pPr>
            <a:r>
              <a:rPr lang="fr-FR" sz="1200"/>
              <a:t>Fournisseur : ARRK</a:t>
            </a:r>
            <a:endParaRPr sz="1200"/>
          </a:p>
          <a:p>
            <a:pPr marL="914400" lvl="1" indent="-304800" algn="l" rtl="0">
              <a:lnSpc>
                <a:spcPct val="150000"/>
              </a:lnSpc>
              <a:spcBef>
                <a:spcPts val="0"/>
              </a:spcBef>
              <a:spcAft>
                <a:spcPts val="0"/>
              </a:spcAft>
              <a:buSzPts val="1200"/>
              <a:buChar char="○"/>
            </a:pPr>
            <a:r>
              <a:rPr lang="fr-FR" sz="1200" b="1"/>
              <a:t>masse prévisionnelle : 399g</a:t>
            </a:r>
            <a:endParaRPr sz="1200" b="1"/>
          </a:p>
          <a:p>
            <a:pPr marL="0" lvl="0" indent="0" algn="l" rtl="0">
              <a:lnSpc>
                <a:spcPct val="150000"/>
              </a:lnSpc>
              <a:spcBef>
                <a:spcPts val="0"/>
              </a:spcBef>
              <a:spcAft>
                <a:spcPts val="0"/>
              </a:spcAft>
              <a:buNone/>
            </a:pPr>
            <a:endParaRPr sz="1200" b="1"/>
          </a:p>
          <a:p>
            <a:pPr marL="457200" lvl="0" indent="-342900" algn="l" rtl="0">
              <a:lnSpc>
                <a:spcPct val="150000"/>
              </a:lnSpc>
              <a:spcBef>
                <a:spcPts val="0"/>
              </a:spcBef>
              <a:spcAft>
                <a:spcPts val="0"/>
              </a:spcAft>
              <a:buSzPts val="1800"/>
              <a:buChar char="●"/>
            </a:pPr>
            <a:r>
              <a:rPr lang="fr-FR" sz="1800" b="1"/>
              <a:t>Tubulures</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Matériau : PA12</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Fournisseur : ARRK</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b="1">
                <a:solidFill>
                  <a:schemeClr val="dk1"/>
                </a:solidFill>
              </a:rPr>
              <a:t>masse prévisionnelle : 582g</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sp>
        <p:nvSpPr>
          <p:cNvPr id="1203" name="Google Shape;1203;p110"/>
          <p:cNvSpPr txBox="1"/>
          <p:nvPr/>
        </p:nvSpPr>
        <p:spPr>
          <a:xfrm>
            <a:off x="3100575" y="1084975"/>
            <a:ext cx="5409000" cy="1714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600" b="1"/>
          </a:p>
          <a:p>
            <a:pPr marL="457200" lvl="0" indent="-342900" algn="l" rtl="0">
              <a:lnSpc>
                <a:spcPct val="150000"/>
              </a:lnSpc>
              <a:spcBef>
                <a:spcPts val="0"/>
              </a:spcBef>
              <a:spcAft>
                <a:spcPts val="0"/>
              </a:spcAft>
              <a:buClr>
                <a:schemeClr val="dk1"/>
              </a:buClr>
              <a:buSzPts val="1800"/>
              <a:buChar char="●"/>
            </a:pPr>
            <a:r>
              <a:rPr lang="fr-FR" sz="1800" b="1"/>
              <a:t>Fond plat</a:t>
            </a:r>
            <a:endParaRPr sz="1200"/>
          </a:p>
          <a:p>
            <a:pPr marL="914400" lvl="1" indent="-304800" algn="l" rtl="0">
              <a:lnSpc>
                <a:spcPct val="150000"/>
              </a:lnSpc>
              <a:spcBef>
                <a:spcPts val="0"/>
              </a:spcBef>
              <a:spcAft>
                <a:spcPts val="0"/>
              </a:spcAft>
              <a:buSzPts val="1200"/>
              <a:buChar char="○"/>
            </a:pPr>
            <a:r>
              <a:rPr lang="fr-FR" sz="1200"/>
              <a:t>Matériau : aluminium</a:t>
            </a:r>
            <a:endParaRPr sz="1200"/>
          </a:p>
          <a:p>
            <a:pPr marL="914400" lvl="1" indent="-304800" algn="l" rtl="0">
              <a:lnSpc>
                <a:spcPct val="150000"/>
              </a:lnSpc>
              <a:spcBef>
                <a:spcPts val="0"/>
              </a:spcBef>
              <a:spcAft>
                <a:spcPts val="0"/>
              </a:spcAft>
              <a:buSzPts val="1200"/>
              <a:buChar char="○"/>
            </a:pPr>
            <a:r>
              <a:rPr lang="fr-FR" sz="1200"/>
              <a:t>Fournisseur : la Mâche</a:t>
            </a:r>
            <a:endParaRPr sz="1200"/>
          </a:p>
          <a:p>
            <a:pPr marL="914400" lvl="1" indent="-304800" algn="l" rtl="0">
              <a:lnSpc>
                <a:spcPct val="150000"/>
              </a:lnSpc>
              <a:spcBef>
                <a:spcPts val="0"/>
              </a:spcBef>
              <a:spcAft>
                <a:spcPts val="0"/>
              </a:spcAft>
              <a:buSzPts val="1200"/>
              <a:buChar char="○"/>
            </a:pPr>
            <a:r>
              <a:rPr lang="fr-FR" sz="1200" b="1"/>
              <a:t>masse prévisionnelle : 140g</a:t>
            </a:r>
            <a:endParaRPr sz="1200"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204" name="Google Shape;1204;p110"/>
          <p:cNvPicPr preferRelativeResize="0"/>
          <p:nvPr/>
        </p:nvPicPr>
        <p:blipFill>
          <a:blip r:embed="rId4">
            <a:alphaModFix/>
          </a:blip>
          <a:stretch>
            <a:fillRect/>
          </a:stretch>
        </p:blipFill>
        <p:spPr>
          <a:xfrm>
            <a:off x="6409001" y="1031275"/>
            <a:ext cx="2634175" cy="35510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1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109</a:t>
            </a:fld>
            <a:endParaRPr/>
          </a:p>
        </p:txBody>
      </p:sp>
      <p:sp>
        <p:nvSpPr>
          <p:cNvPr id="1211" name="Google Shape;1211;p11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a:t>
            </a:r>
            <a:endParaRPr/>
          </a:p>
        </p:txBody>
      </p:sp>
      <p:pic>
        <p:nvPicPr>
          <p:cNvPr id="1212" name="Google Shape;1212;p111"/>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213" name="Google Shape;1213;p111"/>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214" name="Google Shape;1214;p111"/>
          <p:cNvSpPr txBox="1"/>
          <p:nvPr/>
        </p:nvSpPr>
        <p:spPr>
          <a:xfrm>
            <a:off x="124350" y="813700"/>
            <a:ext cx="54090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Fixation châssis</a:t>
            </a:r>
            <a:endParaRPr sz="1200"/>
          </a:p>
          <a:p>
            <a:pPr marL="914400" lvl="1" indent="-304800" algn="l" rtl="0">
              <a:lnSpc>
                <a:spcPct val="150000"/>
              </a:lnSpc>
              <a:spcBef>
                <a:spcPts val="0"/>
              </a:spcBef>
              <a:spcAft>
                <a:spcPts val="0"/>
              </a:spcAft>
              <a:buSzPts val="1200"/>
              <a:buChar char="○"/>
            </a:pPr>
            <a:r>
              <a:rPr lang="fr-FR" sz="1200"/>
              <a:t>Matériau : aluminium</a:t>
            </a:r>
            <a:endParaRPr sz="1200"/>
          </a:p>
          <a:p>
            <a:pPr marL="914400" lvl="1" indent="-304800" algn="l" rtl="0">
              <a:lnSpc>
                <a:spcPct val="150000"/>
              </a:lnSpc>
              <a:spcBef>
                <a:spcPts val="0"/>
              </a:spcBef>
              <a:spcAft>
                <a:spcPts val="0"/>
              </a:spcAft>
              <a:buSzPts val="1200"/>
              <a:buChar char="○"/>
            </a:pPr>
            <a:r>
              <a:rPr lang="fr-FR" sz="1200"/>
              <a:t>Fournisseur : la Mâche</a:t>
            </a:r>
            <a:endParaRPr sz="1200"/>
          </a:p>
          <a:p>
            <a:pPr marL="914400" lvl="1" indent="-304800" algn="l" rtl="0">
              <a:lnSpc>
                <a:spcPct val="150000"/>
              </a:lnSpc>
              <a:spcBef>
                <a:spcPts val="0"/>
              </a:spcBef>
              <a:spcAft>
                <a:spcPts val="0"/>
              </a:spcAft>
              <a:buSzPts val="1200"/>
              <a:buChar char="○"/>
            </a:pPr>
            <a:r>
              <a:rPr lang="fr-FR" sz="1200" b="1"/>
              <a:t>masse prévisionnelle : g</a:t>
            </a:r>
            <a:endParaRPr sz="1200" b="1"/>
          </a:p>
          <a:p>
            <a:pPr marL="0" lvl="0" indent="0" algn="l" rtl="0">
              <a:lnSpc>
                <a:spcPct val="150000"/>
              </a:lnSpc>
              <a:spcBef>
                <a:spcPts val="0"/>
              </a:spcBef>
              <a:spcAft>
                <a:spcPts val="0"/>
              </a:spcAft>
              <a:buNone/>
            </a:pPr>
            <a:endParaRPr sz="1200" b="1"/>
          </a:p>
          <a:p>
            <a:pPr marL="457200" lvl="0" indent="-342900" algn="l" rtl="0">
              <a:lnSpc>
                <a:spcPct val="150000"/>
              </a:lnSpc>
              <a:spcBef>
                <a:spcPts val="0"/>
              </a:spcBef>
              <a:spcAft>
                <a:spcPts val="0"/>
              </a:spcAft>
              <a:buSzPts val="1800"/>
              <a:buChar char="●"/>
            </a:pPr>
            <a:r>
              <a:rPr lang="fr-FR" sz="1800" b="1"/>
              <a:t>Fixation moteur</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Matériau : aluminium</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Fournisseur : la Mâche</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b="1">
                <a:solidFill>
                  <a:schemeClr val="dk1"/>
                </a:solidFill>
              </a:rPr>
              <a:t>masse prévisionnelle : g</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a:t>
            </a:fld>
            <a:endParaRPr/>
          </a:p>
        </p:txBody>
      </p:sp>
      <p:sp>
        <p:nvSpPr>
          <p:cNvPr id="201" name="Google Shape;201;p2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Planification Temporelle : Modèle PREMs</a:t>
            </a:r>
            <a:endParaRPr/>
          </a:p>
        </p:txBody>
      </p:sp>
      <p:pic>
        <p:nvPicPr>
          <p:cNvPr id="202" name="Google Shape;202;p23"/>
          <p:cNvPicPr preferRelativeResize="0"/>
          <p:nvPr/>
        </p:nvPicPr>
        <p:blipFill>
          <a:blip r:embed="rId3">
            <a:alphaModFix/>
          </a:blip>
          <a:stretch>
            <a:fillRect/>
          </a:stretch>
        </p:blipFill>
        <p:spPr>
          <a:xfrm>
            <a:off x="2249725" y="958500"/>
            <a:ext cx="6153150" cy="3924300"/>
          </a:xfrm>
          <a:prstGeom prst="rect">
            <a:avLst/>
          </a:prstGeom>
          <a:noFill/>
          <a:ln>
            <a:noFill/>
          </a:ln>
        </p:spPr>
      </p:pic>
      <p:cxnSp>
        <p:nvCxnSpPr>
          <p:cNvPr id="203" name="Google Shape;203;p23"/>
          <p:cNvCxnSpPr/>
          <p:nvPr/>
        </p:nvCxnSpPr>
        <p:spPr>
          <a:xfrm>
            <a:off x="2423725" y="1737325"/>
            <a:ext cx="3413700" cy="1860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3"/>
          <p:cNvCxnSpPr/>
          <p:nvPr/>
        </p:nvCxnSpPr>
        <p:spPr>
          <a:xfrm>
            <a:off x="2423725" y="1945250"/>
            <a:ext cx="3617100" cy="4800"/>
          </a:xfrm>
          <a:prstGeom prst="straightConnector1">
            <a:avLst/>
          </a:prstGeom>
          <a:noFill/>
          <a:ln w="28575" cap="flat" cmpd="sng">
            <a:solidFill>
              <a:schemeClr val="accent1"/>
            </a:solidFill>
            <a:prstDash val="solid"/>
            <a:round/>
            <a:headEnd type="none" w="med" len="med"/>
            <a:tailEnd type="none" w="med" len="med"/>
          </a:ln>
        </p:spPr>
      </p:cxnSp>
      <p:sp>
        <p:nvSpPr>
          <p:cNvPr id="205" name="Google Shape;205;p23"/>
          <p:cNvSpPr/>
          <p:nvPr/>
        </p:nvSpPr>
        <p:spPr>
          <a:xfrm>
            <a:off x="2423725" y="2929100"/>
            <a:ext cx="3678300" cy="1848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txBox="1"/>
          <p:nvPr/>
        </p:nvSpPr>
        <p:spPr>
          <a:xfrm>
            <a:off x="6782175" y="1970250"/>
            <a:ext cx="11853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000">
                <a:latin typeface="Proxima Nova"/>
                <a:ea typeface="Proxima Nova"/>
                <a:cs typeface="Proxima Nova"/>
                <a:sym typeface="Proxima Nova"/>
              </a:rPr>
              <a:t>Mardi 12 juin 2018</a:t>
            </a:r>
            <a:endParaRPr sz="1000">
              <a:latin typeface="Proxima Nova"/>
              <a:ea typeface="Proxima Nova"/>
              <a:cs typeface="Proxima Nova"/>
              <a:sym typeface="Proxima Nova"/>
            </a:endParaRPr>
          </a:p>
        </p:txBody>
      </p:sp>
      <p:cxnSp>
        <p:nvCxnSpPr>
          <p:cNvPr id="207" name="Google Shape;207;p23"/>
          <p:cNvCxnSpPr/>
          <p:nvPr/>
        </p:nvCxnSpPr>
        <p:spPr>
          <a:xfrm>
            <a:off x="6102025" y="2172000"/>
            <a:ext cx="554100" cy="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23"/>
          <p:cNvCxnSpPr/>
          <p:nvPr/>
        </p:nvCxnSpPr>
        <p:spPr>
          <a:xfrm rot="10800000" flipH="1">
            <a:off x="358850" y="2245400"/>
            <a:ext cx="8190300" cy="23100"/>
          </a:xfrm>
          <a:prstGeom prst="straightConnector1">
            <a:avLst/>
          </a:prstGeom>
          <a:noFill/>
          <a:ln w="28575" cap="flat" cmpd="sng">
            <a:solidFill>
              <a:srgbClr val="B10404"/>
            </a:solidFill>
            <a:prstDash val="dash"/>
            <a:round/>
            <a:headEnd type="none" w="med" len="med"/>
            <a:tailEnd type="none" w="med" len="med"/>
          </a:ln>
        </p:spPr>
      </p:cxnSp>
      <p:sp>
        <p:nvSpPr>
          <p:cNvPr id="209" name="Google Shape;209;p23"/>
          <p:cNvSpPr/>
          <p:nvPr/>
        </p:nvSpPr>
        <p:spPr>
          <a:xfrm>
            <a:off x="358850" y="956038"/>
            <a:ext cx="1687800" cy="1257300"/>
          </a:xfrm>
          <a:prstGeom prst="bracketPair">
            <a:avLst/>
          </a:prstGeom>
          <a:noFill/>
          <a:ln w="19050" cap="flat" cmpd="sng">
            <a:solidFill>
              <a:srgbClr val="B104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358850" y="2808625"/>
            <a:ext cx="1687800" cy="1257300"/>
          </a:xfrm>
          <a:prstGeom prst="bracketPair">
            <a:avLst/>
          </a:prstGeom>
          <a:noFill/>
          <a:ln w="19050" cap="flat" cmpd="sng">
            <a:solidFill>
              <a:srgbClr val="B104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p:nvPr/>
        </p:nvSpPr>
        <p:spPr>
          <a:xfrm>
            <a:off x="734750" y="1196188"/>
            <a:ext cx="936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a:solidFill>
                  <a:srgbClr val="B10404"/>
                </a:solidFill>
                <a:latin typeface="Tahoma"/>
                <a:ea typeface="Tahoma"/>
                <a:cs typeface="Tahoma"/>
                <a:sym typeface="Tahoma"/>
              </a:rPr>
              <a:t>1A</a:t>
            </a:r>
            <a:endParaRPr sz="2400" b="1">
              <a:solidFill>
                <a:srgbClr val="B10404"/>
              </a:solidFill>
              <a:latin typeface="Tahoma"/>
              <a:ea typeface="Tahoma"/>
              <a:cs typeface="Tahoma"/>
              <a:sym typeface="Tahoma"/>
            </a:endParaRPr>
          </a:p>
        </p:txBody>
      </p:sp>
      <p:sp>
        <p:nvSpPr>
          <p:cNvPr id="212" name="Google Shape;212;p23"/>
          <p:cNvSpPr txBox="1"/>
          <p:nvPr/>
        </p:nvSpPr>
        <p:spPr>
          <a:xfrm>
            <a:off x="734750" y="3048775"/>
            <a:ext cx="936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a:solidFill>
                  <a:srgbClr val="B10404"/>
                </a:solidFill>
                <a:latin typeface="Tahoma"/>
                <a:ea typeface="Tahoma"/>
                <a:cs typeface="Tahoma"/>
                <a:sym typeface="Tahoma"/>
              </a:rPr>
              <a:t>2A</a:t>
            </a:r>
            <a:endParaRPr sz="2400" b="1">
              <a:solidFill>
                <a:srgbClr val="B10404"/>
              </a:solidFill>
              <a:latin typeface="Tahoma"/>
              <a:ea typeface="Tahoma"/>
              <a:cs typeface="Tahoma"/>
              <a:sym typeface="Tahoma"/>
            </a:endParaRPr>
          </a:p>
        </p:txBody>
      </p:sp>
      <p:cxnSp>
        <p:nvCxnSpPr>
          <p:cNvPr id="213" name="Google Shape;213;p23"/>
          <p:cNvCxnSpPr/>
          <p:nvPr/>
        </p:nvCxnSpPr>
        <p:spPr>
          <a:xfrm>
            <a:off x="2423725" y="2169600"/>
            <a:ext cx="3617100" cy="480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3"/>
          <p:cNvCxnSpPr/>
          <p:nvPr/>
        </p:nvCxnSpPr>
        <p:spPr>
          <a:xfrm>
            <a:off x="6128250" y="2392950"/>
            <a:ext cx="554100" cy="0"/>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15;p23"/>
          <p:cNvSpPr txBox="1"/>
          <p:nvPr/>
        </p:nvSpPr>
        <p:spPr>
          <a:xfrm>
            <a:off x="6782175" y="2191200"/>
            <a:ext cx="17670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000">
                <a:latin typeface="Proxima Nova"/>
                <a:ea typeface="Proxima Nova"/>
                <a:cs typeface="Proxima Nova"/>
                <a:sym typeface="Proxima Nova"/>
              </a:rPr>
              <a:t>Jeudi 20 Septembre 2018</a:t>
            </a:r>
            <a:endParaRPr sz="1000">
              <a:latin typeface="Proxima Nova"/>
              <a:ea typeface="Proxima Nova"/>
              <a:cs typeface="Proxima Nova"/>
              <a:sym typeface="Proxima Nova"/>
            </a:endParaRPr>
          </a:p>
        </p:txBody>
      </p:sp>
      <p:cxnSp>
        <p:nvCxnSpPr>
          <p:cNvPr id="216" name="Google Shape;216;p23"/>
          <p:cNvCxnSpPr/>
          <p:nvPr/>
        </p:nvCxnSpPr>
        <p:spPr>
          <a:xfrm>
            <a:off x="6280650" y="2545350"/>
            <a:ext cx="554100" cy="0"/>
          </a:xfrm>
          <a:prstGeom prst="straightConnector1">
            <a:avLst/>
          </a:prstGeom>
          <a:noFill/>
          <a:ln w="9525" cap="flat" cmpd="sng">
            <a:solidFill>
              <a:schemeClr val="dk2"/>
            </a:solidFill>
            <a:prstDash val="solid"/>
            <a:round/>
            <a:headEnd type="none" w="med" len="med"/>
            <a:tailEnd type="triangle" w="med" len="med"/>
          </a:ln>
        </p:spPr>
      </p:cxnSp>
      <p:sp>
        <p:nvSpPr>
          <p:cNvPr id="217" name="Google Shape;217;p23"/>
          <p:cNvSpPr txBox="1"/>
          <p:nvPr/>
        </p:nvSpPr>
        <p:spPr>
          <a:xfrm>
            <a:off x="6834750" y="2381400"/>
            <a:ext cx="17670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000">
                <a:latin typeface="Proxima Nova"/>
                <a:ea typeface="Proxima Nova"/>
                <a:cs typeface="Proxima Nova"/>
                <a:sym typeface="Proxima Nova"/>
              </a:rPr>
              <a:t>Samedi 28 Septembre 2018</a:t>
            </a:r>
            <a:endParaRPr sz="1000">
              <a:latin typeface="Proxima Nova"/>
              <a:ea typeface="Proxima Nova"/>
              <a:cs typeface="Proxima Nova"/>
              <a:sym typeface="Proxima Nova"/>
            </a:endParaRPr>
          </a:p>
        </p:txBody>
      </p:sp>
      <p:cxnSp>
        <p:nvCxnSpPr>
          <p:cNvPr id="218" name="Google Shape;218;p23"/>
          <p:cNvCxnSpPr/>
          <p:nvPr/>
        </p:nvCxnSpPr>
        <p:spPr>
          <a:xfrm>
            <a:off x="2511150" y="2392950"/>
            <a:ext cx="3617100" cy="480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3"/>
          <p:cNvCxnSpPr/>
          <p:nvPr/>
        </p:nvCxnSpPr>
        <p:spPr>
          <a:xfrm>
            <a:off x="2511150" y="2616300"/>
            <a:ext cx="3617100" cy="480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3"/>
          <p:cNvCxnSpPr/>
          <p:nvPr/>
        </p:nvCxnSpPr>
        <p:spPr>
          <a:xfrm>
            <a:off x="6317925" y="2808625"/>
            <a:ext cx="554100" cy="0"/>
          </a:xfrm>
          <a:prstGeom prst="straightConnector1">
            <a:avLst/>
          </a:prstGeom>
          <a:noFill/>
          <a:ln w="9525" cap="flat" cmpd="sng">
            <a:solidFill>
              <a:schemeClr val="dk2"/>
            </a:solidFill>
            <a:prstDash val="solid"/>
            <a:round/>
            <a:headEnd type="none" w="med" len="med"/>
            <a:tailEnd type="triangle" w="med" len="med"/>
          </a:ln>
        </p:spPr>
      </p:cxnSp>
      <p:sp>
        <p:nvSpPr>
          <p:cNvPr id="221" name="Google Shape;221;p23"/>
          <p:cNvSpPr txBox="1"/>
          <p:nvPr/>
        </p:nvSpPr>
        <p:spPr>
          <a:xfrm>
            <a:off x="6987100" y="2601200"/>
            <a:ext cx="14829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000">
                <a:latin typeface="Proxima Nova"/>
                <a:ea typeface="Proxima Nova"/>
                <a:cs typeface="Proxima Nova"/>
                <a:sym typeface="Proxima Nova"/>
              </a:rPr>
              <a:t>Mardi 16 Octobre 2018</a:t>
            </a:r>
            <a:endParaRPr sz="1000">
              <a:latin typeface="Proxima Nova"/>
              <a:ea typeface="Proxima Nova"/>
              <a:cs typeface="Proxima Nova"/>
              <a:sym typeface="Proxima Nova"/>
            </a:endParaRPr>
          </a:p>
        </p:txBody>
      </p:sp>
      <p:cxnSp>
        <p:nvCxnSpPr>
          <p:cNvPr id="222" name="Google Shape;222;p23"/>
          <p:cNvCxnSpPr/>
          <p:nvPr/>
        </p:nvCxnSpPr>
        <p:spPr>
          <a:xfrm>
            <a:off x="2454325" y="2772700"/>
            <a:ext cx="3617100" cy="4800"/>
          </a:xfrm>
          <a:prstGeom prst="straightConnector1">
            <a:avLst/>
          </a:prstGeom>
          <a:noFill/>
          <a:ln w="28575" cap="flat" cmpd="sng">
            <a:solidFill>
              <a:schemeClr val="accent1"/>
            </a:solidFill>
            <a:prstDash val="solid"/>
            <a:round/>
            <a:headEnd type="none" w="med" len="med"/>
            <a:tailEnd type="none" w="med" len="med"/>
          </a:ln>
        </p:spPr>
      </p:cxnSp>
      <p:cxnSp>
        <p:nvCxnSpPr>
          <p:cNvPr id="223" name="Google Shape;223;p23"/>
          <p:cNvCxnSpPr/>
          <p:nvPr/>
        </p:nvCxnSpPr>
        <p:spPr>
          <a:xfrm>
            <a:off x="6317925" y="3021500"/>
            <a:ext cx="554100" cy="0"/>
          </a:xfrm>
          <a:prstGeom prst="straightConnector1">
            <a:avLst/>
          </a:prstGeom>
          <a:noFill/>
          <a:ln w="9525" cap="flat" cmpd="sng">
            <a:solidFill>
              <a:schemeClr val="dk2"/>
            </a:solidFill>
            <a:prstDash val="solid"/>
            <a:round/>
            <a:headEnd type="none" w="med" len="med"/>
            <a:tailEnd type="triangle" w="med" len="med"/>
          </a:ln>
        </p:spPr>
      </p:cxnSp>
      <p:sp>
        <p:nvSpPr>
          <p:cNvPr id="224" name="Google Shape;224;p23"/>
          <p:cNvSpPr txBox="1"/>
          <p:nvPr/>
        </p:nvSpPr>
        <p:spPr>
          <a:xfrm>
            <a:off x="6987100" y="2822200"/>
            <a:ext cx="17670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000">
                <a:latin typeface="Proxima Nova"/>
                <a:ea typeface="Proxima Nova"/>
                <a:cs typeface="Proxima Nova"/>
                <a:sym typeface="Proxima Nova"/>
              </a:rPr>
              <a:t>Mardi 13/20 Novembre 2018</a:t>
            </a:r>
            <a:endParaRPr sz="1000">
              <a:latin typeface="Proxima Nova"/>
              <a:ea typeface="Proxima Nova"/>
              <a:cs typeface="Proxima Nova"/>
              <a:sym typeface="Proxima Nov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1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110</a:t>
            </a:fld>
            <a:endParaRPr/>
          </a:p>
        </p:txBody>
      </p:sp>
      <p:sp>
        <p:nvSpPr>
          <p:cNvPr id="1221" name="Google Shape;1221;p11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Admission</a:t>
            </a:r>
            <a:endParaRPr/>
          </a:p>
        </p:txBody>
      </p:sp>
      <p:pic>
        <p:nvPicPr>
          <p:cNvPr id="1222" name="Google Shape;1222;p112"/>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223" name="Google Shape;1223;p112"/>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224" name="Google Shape;1224;p112"/>
          <p:cNvSpPr txBox="1">
            <a:spLocks noGrp="1"/>
          </p:cNvSpPr>
          <p:nvPr>
            <p:ph type="body" idx="1"/>
          </p:nvPr>
        </p:nvSpPr>
        <p:spPr>
          <a:xfrm>
            <a:off x="251550" y="7492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Conclusion :</a:t>
            </a:r>
            <a:r>
              <a:rPr lang="fr-FR" sz="2400"/>
              <a:t> </a:t>
            </a:r>
            <a:endParaRPr sz="2400"/>
          </a:p>
          <a:p>
            <a:pPr marL="457200" lvl="0" indent="-342900" algn="l" rtl="0">
              <a:spcBef>
                <a:spcPts val="560"/>
              </a:spcBef>
              <a:spcAft>
                <a:spcPts val="0"/>
              </a:spcAft>
              <a:buSzPts val="1800"/>
              <a:buChar char="•"/>
            </a:pPr>
            <a:r>
              <a:rPr lang="fr-FR" sz="1800" b="0"/>
              <a:t>Vulcanix -&gt; 1224g +12*m(M5) + 12*m(M4)</a:t>
            </a:r>
            <a:endParaRPr sz="1800" b="0"/>
          </a:p>
          <a:p>
            <a:pPr marL="457200" lvl="0" indent="-342900" algn="l" rtl="0">
              <a:spcBef>
                <a:spcPts val="0"/>
              </a:spcBef>
              <a:spcAft>
                <a:spcPts val="0"/>
              </a:spcAft>
              <a:buSzPts val="1800"/>
              <a:buChar char="•"/>
            </a:pPr>
            <a:r>
              <a:rPr lang="fr-FR" sz="1800" b="0"/>
              <a:t>Optimus -&gt; yyy g</a:t>
            </a:r>
            <a:endParaRPr sz="1800" b="0"/>
          </a:p>
          <a:p>
            <a:pPr marL="0" lvl="0" indent="0" algn="l" rtl="0">
              <a:spcBef>
                <a:spcPts val="560"/>
              </a:spcBef>
              <a:spcAft>
                <a:spcPts val="0"/>
              </a:spcAft>
              <a:buNone/>
            </a:pPr>
            <a:endParaRPr sz="1800" b="0"/>
          </a:p>
          <a:p>
            <a:pPr marL="0" lvl="0" indent="0" algn="l" rtl="0">
              <a:spcBef>
                <a:spcPts val="560"/>
              </a:spcBef>
              <a:spcAft>
                <a:spcPts val="0"/>
              </a:spcAft>
              <a:buNone/>
            </a:pPr>
            <a:r>
              <a:rPr lang="fr-FR" sz="2400"/>
              <a:t>Gain de zzz g (N%)</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13"/>
          <p:cNvSpPr txBox="1">
            <a:spLocks noGrp="1"/>
          </p:cNvSpPr>
          <p:nvPr>
            <p:ph type="sldNum" idx="12"/>
          </p:nvPr>
        </p:nvSpPr>
        <p:spPr>
          <a:xfrm>
            <a:off x="8079600" y="4671359"/>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111</a:t>
            </a:fld>
            <a:endParaRPr/>
          </a:p>
        </p:txBody>
      </p:sp>
      <p:sp>
        <p:nvSpPr>
          <p:cNvPr id="1231" name="Google Shape;1231;p11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Echappement</a:t>
            </a:r>
            <a:endParaRPr/>
          </a:p>
        </p:txBody>
      </p:sp>
      <p:pic>
        <p:nvPicPr>
          <p:cNvPr id="1232" name="Google Shape;1232;p113"/>
          <p:cNvPicPr preferRelativeResize="0"/>
          <p:nvPr/>
        </p:nvPicPr>
        <p:blipFill>
          <a:blip r:embed="rId3">
            <a:alphaModFix/>
          </a:blip>
          <a:stretch>
            <a:fillRect/>
          </a:stretch>
        </p:blipFill>
        <p:spPr>
          <a:xfrm>
            <a:off x="5030825" y="1776375"/>
            <a:ext cx="3984626" cy="1773034"/>
          </a:xfrm>
          <a:prstGeom prst="rect">
            <a:avLst/>
          </a:prstGeom>
          <a:noFill/>
          <a:ln>
            <a:noFill/>
          </a:ln>
        </p:spPr>
      </p:pic>
      <p:sp>
        <p:nvSpPr>
          <p:cNvPr id="1233" name="Google Shape;1233;p113"/>
          <p:cNvSpPr txBox="1"/>
          <p:nvPr/>
        </p:nvSpPr>
        <p:spPr>
          <a:xfrm>
            <a:off x="5053611" y="3500727"/>
            <a:ext cx="39390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Système d’échappement Vulcanix</a:t>
            </a:r>
            <a:endParaRPr/>
          </a:p>
        </p:txBody>
      </p:sp>
      <p:sp>
        <p:nvSpPr>
          <p:cNvPr id="1234" name="Google Shape;1234;p113"/>
          <p:cNvSpPr txBox="1"/>
          <p:nvPr/>
        </p:nvSpPr>
        <p:spPr>
          <a:xfrm>
            <a:off x="270375" y="934300"/>
            <a:ext cx="4704900" cy="307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t>Reprise du collecteur de Vulcanix</a:t>
            </a:r>
            <a:endParaRPr b="1"/>
          </a:p>
          <a:p>
            <a:pPr marL="0" lvl="0" indent="0" algn="l" rtl="0">
              <a:lnSpc>
                <a:spcPct val="150000"/>
              </a:lnSpc>
              <a:spcBef>
                <a:spcPts val="0"/>
              </a:spcBef>
              <a:spcAft>
                <a:spcPts val="0"/>
              </a:spcAft>
              <a:buNone/>
            </a:pPr>
            <a:r>
              <a:rPr lang="fr-FR" b="1"/>
              <a:t>Changements :</a:t>
            </a:r>
            <a:endParaRPr b="1"/>
          </a:p>
          <a:p>
            <a:pPr marL="457200" lvl="0" indent="-317500" algn="l" rtl="0">
              <a:lnSpc>
                <a:spcPct val="150000"/>
              </a:lnSpc>
              <a:spcBef>
                <a:spcPts val="0"/>
              </a:spcBef>
              <a:spcAft>
                <a:spcPts val="0"/>
              </a:spcAft>
              <a:buSzPts val="1400"/>
              <a:buChar char="●"/>
            </a:pPr>
            <a:r>
              <a:rPr lang="fr-FR"/>
              <a:t>échappement dirigé vers l’arrière du véhicule</a:t>
            </a:r>
            <a:endParaRPr/>
          </a:p>
          <a:p>
            <a:pPr marL="457200" lvl="0" indent="-317500" algn="l" rtl="0">
              <a:lnSpc>
                <a:spcPct val="150000"/>
              </a:lnSpc>
              <a:spcBef>
                <a:spcPts val="0"/>
              </a:spcBef>
              <a:spcAft>
                <a:spcPts val="0"/>
              </a:spcAft>
              <a:buSzPts val="1400"/>
              <a:buChar char="●"/>
            </a:pPr>
            <a:r>
              <a:rPr lang="fr-FR"/>
              <a:t>changement de silencieux</a:t>
            </a:r>
            <a:endParaRPr/>
          </a:p>
          <a:p>
            <a:pPr marL="45720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fr-FR" b="1"/>
              <a:t>Fournisseur : </a:t>
            </a:r>
            <a:r>
              <a:rPr lang="fr-FR"/>
              <a:t>Bery Inox</a:t>
            </a:r>
            <a:endParaRPr/>
          </a:p>
          <a:p>
            <a:pPr marL="0" lvl="0" indent="0" algn="l" rtl="0">
              <a:lnSpc>
                <a:spcPct val="150000"/>
              </a:lnSpc>
              <a:spcBef>
                <a:spcPts val="0"/>
              </a:spcBef>
              <a:spcAft>
                <a:spcPts val="0"/>
              </a:spcAft>
              <a:buNone/>
            </a:pPr>
            <a:r>
              <a:rPr lang="fr-FR" b="1"/>
              <a:t>Prix : </a:t>
            </a:r>
            <a:r>
              <a:rPr lang="fr-FR"/>
              <a:t>environ 3000 €</a:t>
            </a:r>
            <a:endParaRPr/>
          </a:p>
          <a:p>
            <a:pPr marL="0" lvl="0" indent="0" algn="l" rtl="0">
              <a:lnSpc>
                <a:spcPct val="150000"/>
              </a:lnSpc>
              <a:spcBef>
                <a:spcPts val="0"/>
              </a:spcBef>
              <a:spcAft>
                <a:spcPts val="0"/>
              </a:spcAft>
              <a:buNone/>
            </a:pPr>
            <a:r>
              <a:rPr lang="fr-FR" b="1"/>
              <a:t>Masse : </a:t>
            </a:r>
            <a:r>
              <a:rPr lang="fr-FR"/>
              <a:t>environ 5kg</a:t>
            </a:r>
            <a:endParaRPr/>
          </a:p>
        </p:txBody>
      </p:sp>
      <p:sp>
        <p:nvSpPr>
          <p:cNvPr id="1235" name="Google Shape;1235;p11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236" name="Google Shape;1236;p113"/>
          <p:cNvPicPr preferRelativeResize="0"/>
          <p:nvPr/>
        </p:nvPicPr>
        <p:blipFill>
          <a:blip r:embed="rId4">
            <a:alphaModFix/>
          </a:blip>
          <a:stretch>
            <a:fillRect/>
          </a:stretch>
        </p:blipFill>
        <p:spPr>
          <a:xfrm>
            <a:off x="8680945" y="76525"/>
            <a:ext cx="362229" cy="536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1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112</a:t>
            </a:fld>
            <a:endParaRPr/>
          </a:p>
        </p:txBody>
      </p:sp>
      <p:sp>
        <p:nvSpPr>
          <p:cNvPr id="1243" name="Google Shape;1243;p11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Transmission secondaire</a:t>
            </a:r>
            <a:endParaRPr/>
          </a:p>
        </p:txBody>
      </p:sp>
      <p:sp>
        <p:nvSpPr>
          <p:cNvPr id="1244" name="Google Shape;1244;p114"/>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sp>
        <p:nvSpPr>
          <p:cNvPr id="1245" name="Google Shape;1245;p114"/>
          <p:cNvSpPr txBox="1"/>
          <p:nvPr/>
        </p:nvSpPr>
        <p:spPr>
          <a:xfrm>
            <a:off x="59440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1246" name="Google Shape;1246;p114"/>
          <p:cNvPicPr preferRelativeResize="0"/>
          <p:nvPr/>
        </p:nvPicPr>
        <p:blipFill>
          <a:blip r:embed="rId3">
            <a:alphaModFix/>
          </a:blip>
          <a:stretch>
            <a:fillRect/>
          </a:stretch>
        </p:blipFill>
        <p:spPr>
          <a:xfrm>
            <a:off x="6714975" y="19725"/>
            <a:ext cx="599600" cy="599600"/>
          </a:xfrm>
          <a:prstGeom prst="rect">
            <a:avLst/>
          </a:prstGeom>
          <a:noFill/>
          <a:ln>
            <a:noFill/>
          </a:ln>
        </p:spPr>
      </p:pic>
      <p:pic>
        <p:nvPicPr>
          <p:cNvPr id="1247" name="Google Shape;1247;p114"/>
          <p:cNvPicPr preferRelativeResize="0"/>
          <p:nvPr/>
        </p:nvPicPr>
        <p:blipFill>
          <a:blip r:embed="rId4">
            <a:alphaModFix/>
          </a:blip>
          <a:stretch>
            <a:fillRect/>
          </a:stretch>
        </p:blipFill>
        <p:spPr>
          <a:xfrm>
            <a:off x="8472550" y="54150"/>
            <a:ext cx="592950" cy="592950"/>
          </a:xfrm>
          <a:prstGeom prst="rect">
            <a:avLst/>
          </a:prstGeom>
          <a:noFill/>
          <a:ln>
            <a:noFill/>
          </a:ln>
        </p:spPr>
      </p:pic>
      <p:sp>
        <p:nvSpPr>
          <p:cNvPr id="1248" name="Google Shape;1248;p114"/>
          <p:cNvSpPr txBox="1"/>
          <p:nvPr/>
        </p:nvSpPr>
        <p:spPr>
          <a:xfrm>
            <a:off x="170650" y="1742100"/>
            <a:ext cx="76005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b="1">
                <a:solidFill>
                  <a:schemeClr val="dk1"/>
                </a:solidFill>
                <a:latin typeface="Corbel"/>
                <a:ea typeface="Corbel"/>
                <a:cs typeface="Corbel"/>
                <a:sym typeface="Corbel"/>
              </a:rPr>
              <a:t>Rappel des choix retenus:</a:t>
            </a:r>
            <a:endParaRPr sz="2400" b="1">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457200" lvl="0" indent="-381000" algn="l" rtl="0">
              <a:spcBef>
                <a:spcPts val="0"/>
              </a:spcBef>
              <a:spcAft>
                <a:spcPts val="0"/>
              </a:spcAft>
              <a:buClr>
                <a:schemeClr val="dk1"/>
              </a:buClr>
              <a:buSzPts val="2400"/>
              <a:buFont typeface="Corbel"/>
              <a:buChar char="-"/>
            </a:pPr>
            <a:r>
              <a:rPr lang="fr-FR" sz="2400">
                <a:solidFill>
                  <a:schemeClr val="dk1"/>
                </a:solidFill>
                <a:latin typeface="Corbel"/>
                <a:ea typeface="Corbel"/>
                <a:cs typeface="Corbel"/>
                <a:sym typeface="Corbel"/>
              </a:rPr>
              <a:t>Différentiel Drexler ajustable</a:t>
            </a: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457200" lvl="0" indent="-381000" algn="l" rtl="0">
              <a:spcBef>
                <a:spcPts val="0"/>
              </a:spcBef>
              <a:spcAft>
                <a:spcPts val="0"/>
              </a:spcAft>
              <a:buClr>
                <a:schemeClr val="dk1"/>
              </a:buClr>
              <a:buSzPts val="2400"/>
              <a:buFont typeface="Corbel"/>
              <a:buChar char="-"/>
            </a:pPr>
            <a:r>
              <a:rPr lang="fr-FR" sz="2400">
                <a:solidFill>
                  <a:schemeClr val="dk1"/>
                </a:solidFill>
                <a:latin typeface="Corbel"/>
                <a:ea typeface="Corbel"/>
                <a:cs typeface="Corbel"/>
                <a:sym typeface="Corbel"/>
              </a:rPr>
              <a:t>Excentriques et porte</a:t>
            </a:r>
            <a:endParaRPr sz="2400">
              <a:solidFill>
                <a:schemeClr val="dk1"/>
              </a:solidFill>
              <a:latin typeface="Corbel"/>
              <a:ea typeface="Corbel"/>
              <a:cs typeface="Corbel"/>
              <a:sym typeface="Corbel"/>
            </a:endParaRPr>
          </a:p>
          <a:p>
            <a:pPr marL="457200" lvl="0" indent="0" algn="l" rtl="0">
              <a:spcBef>
                <a:spcPts val="0"/>
              </a:spcBef>
              <a:spcAft>
                <a:spcPts val="0"/>
              </a:spcAft>
              <a:buNone/>
            </a:pPr>
            <a:r>
              <a:rPr lang="fr-FR" sz="2400">
                <a:solidFill>
                  <a:schemeClr val="dk1"/>
                </a:solidFill>
                <a:latin typeface="Corbel"/>
                <a:ea typeface="Corbel"/>
                <a:cs typeface="Corbel"/>
                <a:sym typeface="Corbel"/>
              </a:rPr>
              <a:t>excentriques</a:t>
            </a: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a:p>
            <a:pPr marL="0" lvl="0" indent="0" algn="l" rtl="0">
              <a:spcBef>
                <a:spcPts val="0"/>
              </a:spcBef>
              <a:spcAft>
                <a:spcPts val="0"/>
              </a:spcAft>
              <a:buNone/>
            </a:pPr>
            <a:endParaRPr sz="2400">
              <a:solidFill>
                <a:schemeClr val="dk1"/>
              </a:solidFill>
              <a:latin typeface="Corbel"/>
              <a:ea typeface="Corbel"/>
              <a:cs typeface="Corbel"/>
              <a:sym typeface="Corbel"/>
            </a:endParaRPr>
          </a:p>
        </p:txBody>
      </p:sp>
      <p:pic>
        <p:nvPicPr>
          <p:cNvPr id="1249" name="Google Shape;1249;p114"/>
          <p:cNvPicPr preferRelativeResize="0"/>
          <p:nvPr/>
        </p:nvPicPr>
        <p:blipFill rotWithShape="1">
          <a:blip r:embed="rId5">
            <a:alphaModFix/>
          </a:blip>
          <a:srcRect t="14015"/>
          <a:stretch/>
        </p:blipFill>
        <p:spPr>
          <a:xfrm>
            <a:off x="4537925" y="1626975"/>
            <a:ext cx="4224815" cy="2043352"/>
          </a:xfrm>
          <a:prstGeom prst="rect">
            <a:avLst/>
          </a:prstGeom>
          <a:noFill/>
          <a:ln>
            <a:noFill/>
          </a:ln>
        </p:spPr>
      </p:pic>
      <p:sp>
        <p:nvSpPr>
          <p:cNvPr id="1250" name="Google Shape;1250;p114"/>
          <p:cNvSpPr txBox="1"/>
          <p:nvPr/>
        </p:nvSpPr>
        <p:spPr>
          <a:xfrm>
            <a:off x="2796250" y="4189550"/>
            <a:ext cx="5066400" cy="6618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Font typeface="Corbel"/>
              <a:buChar char="➔"/>
            </a:pPr>
            <a:r>
              <a:rPr lang="fr-FR" sz="2400">
                <a:solidFill>
                  <a:schemeClr val="dk1"/>
                </a:solidFill>
                <a:latin typeface="Corbel"/>
                <a:ea typeface="Corbel"/>
                <a:cs typeface="Corbel"/>
                <a:sym typeface="Corbel"/>
              </a:rPr>
              <a:t>Optimisation (masse, position)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1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113</a:t>
            </a:fld>
            <a:endParaRPr/>
          </a:p>
        </p:txBody>
      </p:sp>
      <p:sp>
        <p:nvSpPr>
          <p:cNvPr id="1257" name="Google Shape;1257;p11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Kit chaine</a:t>
            </a:r>
            <a:endParaRPr/>
          </a:p>
        </p:txBody>
      </p:sp>
      <p:sp>
        <p:nvSpPr>
          <p:cNvPr id="1258" name="Google Shape;1258;p11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pic>
        <p:nvPicPr>
          <p:cNvPr id="1259" name="Google Shape;1259;p115"/>
          <p:cNvPicPr preferRelativeResize="0"/>
          <p:nvPr/>
        </p:nvPicPr>
        <p:blipFill>
          <a:blip r:embed="rId3">
            <a:alphaModFix/>
          </a:blip>
          <a:stretch>
            <a:fillRect/>
          </a:stretch>
        </p:blipFill>
        <p:spPr>
          <a:xfrm>
            <a:off x="8472550" y="54150"/>
            <a:ext cx="592950" cy="592950"/>
          </a:xfrm>
          <a:prstGeom prst="rect">
            <a:avLst/>
          </a:prstGeom>
          <a:noFill/>
          <a:ln>
            <a:noFill/>
          </a:ln>
        </p:spPr>
      </p:pic>
      <p:sp>
        <p:nvSpPr>
          <p:cNvPr id="1260" name="Google Shape;1260;p115"/>
          <p:cNvSpPr txBox="1">
            <a:spLocks noGrp="1"/>
          </p:cNvSpPr>
          <p:nvPr>
            <p:ph type="body" idx="1"/>
          </p:nvPr>
        </p:nvSpPr>
        <p:spPr>
          <a:xfrm>
            <a:off x="251550" y="7492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Minimiser la masse &amp; réduire les pertes</a:t>
            </a:r>
            <a:endParaRPr sz="2400"/>
          </a:p>
          <a:p>
            <a:pPr marL="457200" lvl="0" indent="-342900" algn="l" rtl="0">
              <a:spcBef>
                <a:spcPts val="0"/>
              </a:spcBef>
              <a:spcAft>
                <a:spcPts val="0"/>
              </a:spcAft>
              <a:buSzPts val="1800"/>
              <a:buFont typeface="Corbel"/>
              <a:buChar char="•"/>
            </a:pPr>
            <a:r>
              <a:rPr lang="fr-FR" sz="1800" b="0"/>
              <a:t>Couronne alu : masse / 3</a:t>
            </a:r>
            <a:endParaRPr sz="1800" b="0"/>
          </a:p>
          <a:p>
            <a:pPr marL="457200" lvl="0" indent="-342900" algn="l" rtl="0">
              <a:spcBef>
                <a:spcPts val="0"/>
              </a:spcBef>
              <a:spcAft>
                <a:spcPts val="0"/>
              </a:spcAft>
              <a:buSzPts val="1800"/>
              <a:buFont typeface="Corbel"/>
              <a:buChar char="•"/>
            </a:pPr>
            <a:r>
              <a:rPr lang="fr-FR" sz="1800" b="0"/>
              <a:t>Chaîne joints plats : réduction des frottements</a:t>
            </a:r>
            <a:endParaRPr sz="1800"/>
          </a:p>
          <a:p>
            <a:pPr marL="457200" lvl="0" indent="0" algn="l" rtl="0">
              <a:spcBef>
                <a:spcPts val="560"/>
              </a:spcBef>
              <a:spcAft>
                <a:spcPts val="0"/>
              </a:spcAft>
              <a:buNone/>
            </a:pP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Choix de la commande</a:t>
            </a:r>
            <a:endParaRPr sz="1800" b="0"/>
          </a:p>
          <a:p>
            <a:pPr marL="0" lvl="0" indent="0" algn="l" rtl="0">
              <a:spcBef>
                <a:spcPts val="560"/>
              </a:spcBef>
              <a:spcAft>
                <a:spcPts val="0"/>
              </a:spcAft>
              <a:buNone/>
            </a:pP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Faire un devis et commander la pièce (sera fait en janvier avec le nouveau budget)</a:t>
            </a:r>
            <a:endParaRPr sz="1800" b="0"/>
          </a:p>
          <a:p>
            <a:pPr marL="0" lvl="0" indent="0" algn="l" rtl="0">
              <a:spcBef>
                <a:spcPts val="560"/>
              </a:spcBef>
              <a:spcAft>
                <a:spcPts val="0"/>
              </a:spcAft>
              <a:buNone/>
            </a:pPr>
            <a:endParaRPr sz="18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1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114</a:t>
            </a:fld>
            <a:endParaRPr/>
          </a:p>
        </p:txBody>
      </p:sp>
      <p:sp>
        <p:nvSpPr>
          <p:cNvPr id="1267" name="Google Shape;1267;p11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Kit chaine</a:t>
            </a:r>
            <a:endParaRPr/>
          </a:p>
        </p:txBody>
      </p:sp>
      <p:sp>
        <p:nvSpPr>
          <p:cNvPr id="1268" name="Google Shape;1268;p116"/>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pic>
        <p:nvPicPr>
          <p:cNvPr id="1269" name="Google Shape;1269;p116"/>
          <p:cNvPicPr preferRelativeResize="0"/>
          <p:nvPr/>
        </p:nvPicPr>
        <p:blipFill>
          <a:blip r:embed="rId3">
            <a:alphaModFix/>
          </a:blip>
          <a:stretch>
            <a:fillRect/>
          </a:stretch>
        </p:blipFill>
        <p:spPr>
          <a:xfrm>
            <a:off x="8472550" y="54150"/>
            <a:ext cx="592950" cy="592950"/>
          </a:xfrm>
          <a:prstGeom prst="rect">
            <a:avLst/>
          </a:prstGeom>
          <a:noFill/>
          <a:ln>
            <a:noFill/>
          </a:ln>
        </p:spPr>
      </p:pic>
      <p:pic>
        <p:nvPicPr>
          <p:cNvPr id="1270" name="Google Shape;1270;p116"/>
          <p:cNvPicPr preferRelativeResize="0"/>
          <p:nvPr/>
        </p:nvPicPr>
        <p:blipFill>
          <a:blip r:embed="rId4">
            <a:alphaModFix/>
          </a:blip>
          <a:stretch>
            <a:fillRect/>
          </a:stretch>
        </p:blipFill>
        <p:spPr>
          <a:xfrm>
            <a:off x="239525" y="1227425"/>
            <a:ext cx="3918600" cy="2725275"/>
          </a:xfrm>
          <a:prstGeom prst="rect">
            <a:avLst/>
          </a:prstGeom>
          <a:noFill/>
          <a:ln>
            <a:noFill/>
          </a:ln>
        </p:spPr>
      </p:pic>
      <p:sp>
        <p:nvSpPr>
          <p:cNvPr id="1271" name="Google Shape;1271;p116"/>
          <p:cNvSpPr txBox="1"/>
          <p:nvPr/>
        </p:nvSpPr>
        <p:spPr>
          <a:xfrm>
            <a:off x="4379775" y="1227425"/>
            <a:ext cx="4536300" cy="2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Corbel"/>
              <a:ea typeface="Corbel"/>
              <a:cs typeface="Corbel"/>
              <a:sym typeface="Corbel"/>
            </a:endParaRPr>
          </a:p>
          <a:p>
            <a:pPr marL="0" lvl="0" indent="0" algn="l" rtl="0">
              <a:spcBef>
                <a:spcPts val="0"/>
              </a:spcBef>
              <a:spcAft>
                <a:spcPts val="0"/>
              </a:spcAft>
              <a:buNone/>
            </a:pPr>
            <a:r>
              <a:rPr lang="fr-FR" sz="1800" b="1">
                <a:latin typeface="Corbel"/>
                <a:ea typeface="Corbel"/>
                <a:cs typeface="Corbel"/>
                <a:sym typeface="Corbel"/>
              </a:rPr>
              <a:t>Fournisseur possible :</a:t>
            </a:r>
            <a:r>
              <a:rPr lang="fr-FR" sz="1800">
                <a:latin typeface="Corbel"/>
                <a:ea typeface="Corbel"/>
                <a:cs typeface="Corbel"/>
                <a:sym typeface="Corbel"/>
              </a:rPr>
              <a:t> </a:t>
            </a:r>
            <a:endParaRPr sz="1800">
              <a:latin typeface="Corbel"/>
              <a:ea typeface="Corbel"/>
              <a:cs typeface="Corbel"/>
              <a:sym typeface="Corbel"/>
            </a:endParaRPr>
          </a:p>
          <a:p>
            <a:pPr marL="0" lvl="0" indent="0" algn="l" rtl="0">
              <a:spcBef>
                <a:spcPts val="0"/>
              </a:spcBef>
              <a:spcAft>
                <a:spcPts val="0"/>
              </a:spcAft>
              <a:buNone/>
            </a:pPr>
            <a:r>
              <a:rPr lang="fr-FR" sz="1800">
                <a:latin typeface="Corbel"/>
                <a:ea typeface="Corbel"/>
                <a:cs typeface="Corbel"/>
                <a:sym typeface="Corbel"/>
              </a:rPr>
              <a:t>France equipement :  kit chaine alu racing ultra renforcée (ref : 68408.3581)  prix : 190€</a:t>
            </a:r>
            <a:endParaRPr sz="1800">
              <a:latin typeface="Corbel"/>
              <a:ea typeface="Corbel"/>
              <a:cs typeface="Corbel"/>
              <a:sym typeface="Corbel"/>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r>
              <a:rPr lang="fr-FR" b="1"/>
              <a:t>	</a:t>
            </a:r>
            <a:endParaRPr b="1"/>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1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115</a:t>
            </a:fld>
            <a:endParaRPr/>
          </a:p>
        </p:txBody>
      </p:sp>
      <p:sp>
        <p:nvSpPr>
          <p:cNvPr id="1278" name="Google Shape;1278;p11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Porte couronne</a:t>
            </a:r>
            <a:endParaRPr/>
          </a:p>
        </p:txBody>
      </p:sp>
      <p:sp>
        <p:nvSpPr>
          <p:cNvPr id="1279" name="Google Shape;1279;p117"/>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pic>
        <p:nvPicPr>
          <p:cNvPr id="1280" name="Google Shape;1280;p117"/>
          <p:cNvPicPr preferRelativeResize="0"/>
          <p:nvPr/>
        </p:nvPicPr>
        <p:blipFill>
          <a:blip r:embed="rId3">
            <a:alphaModFix/>
          </a:blip>
          <a:stretch>
            <a:fillRect/>
          </a:stretch>
        </p:blipFill>
        <p:spPr>
          <a:xfrm>
            <a:off x="8472550" y="54150"/>
            <a:ext cx="592950" cy="592950"/>
          </a:xfrm>
          <a:prstGeom prst="rect">
            <a:avLst/>
          </a:prstGeom>
          <a:noFill/>
          <a:ln>
            <a:noFill/>
          </a:ln>
        </p:spPr>
      </p:pic>
      <p:sp>
        <p:nvSpPr>
          <p:cNvPr id="1281" name="Google Shape;1281;p117"/>
          <p:cNvSpPr txBox="1">
            <a:spLocks noGrp="1"/>
          </p:cNvSpPr>
          <p:nvPr>
            <p:ph type="body" idx="1"/>
          </p:nvPr>
        </p:nvSpPr>
        <p:spPr>
          <a:xfrm>
            <a:off x="251550" y="749225"/>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Minimiser la masse d’environ 20%</a:t>
            </a:r>
            <a:endParaRPr sz="2400"/>
          </a:p>
          <a:p>
            <a:pPr marL="457200" lvl="0" indent="-342900" algn="l" rtl="0">
              <a:spcBef>
                <a:spcPts val="0"/>
              </a:spcBef>
              <a:spcAft>
                <a:spcPts val="0"/>
              </a:spcAft>
              <a:buSzPts val="1800"/>
              <a:buFont typeface="Corbel"/>
              <a:buChar char="•"/>
            </a:pPr>
            <a:r>
              <a:rPr lang="fr-FR" sz="1800" b="0"/>
              <a:t>Travailler sur une nouvelle architecture et configuration</a:t>
            </a:r>
            <a:endParaRPr sz="1800"/>
          </a:p>
          <a:p>
            <a:pPr marL="457200" lvl="0" indent="0" algn="l" rtl="0">
              <a:spcBef>
                <a:spcPts val="560"/>
              </a:spcBef>
              <a:spcAft>
                <a:spcPts val="0"/>
              </a:spcAft>
              <a:buNone/>
            </a:pP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Premières maquettes CATIA</a:t>
            </a:r>
            <a:endParaRPr sz="1800" b="0"/>
          </a:p>
          <a:p>
            <a:pPr marL="457200" lvl="0" indent="-342900" algn="l" rtl="0">
              <a:spcBef>
                <a:spcPts val="0"/>
              </a:spcBef>
              <a:spcAft>
                <a:spcPts val="0"/>
              </a:spcAft>
              <a:buSzPts val="1800"/>
              <a:buChar char="•"/>
            </a:pPr>
            <a:r>
              <a:rPr lang="fr-FR" sz="1800" b="0"/>
              <a:t>Tests par Elements Finis</a:t>
            </a:r>
            <a:endParaRPr sz="1800" b="0"/>
          </a:p>
          <a:p>
            <a:pPr marL="0" lvl="0" indent="0" algn="l" rtl="0">
              <a:spcBef>
                <a:spcPts val="560"/>
              </a:spcBef>
              <a:spcAft>
                <a:spcPts val="0"/>
              </a:spcAft>
              <a:buNone/>
            </a:pP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Robustesse du modèle à vérifier</a:t>
            </a:r>
            <a:endParaRPr sz="1800" b="0"/>
          </a:p>
          <a:p>
            <a:pPr marL="457200" lvl="0" indent="-342900" algn="l" rtl="0">
              <a:spcBef>
                <a:spcPts val="0"/>
              </a:spcBef>
              <a:spcAft>
                <a:spcPts val="0"/>
              </a:spcAft>
              <a:buSzPts val="1800"/>
              <a:buFont typeface="Corbel"/>
              <a:buChar char="•"/>
            </a:pPr>
            <a:r>
              <a:rPr lang="fr-FR" sz="1800" b="0"/>
              <a:t>Conception à optimiser</a:t>
            </a:r>
            <a:endParaRPr sz="1800" b="0"/>
          </a:p>
          <a:p>
            <a:pPr marL="0" lvl="0" indent="0" algn="l" rtl="0">
              <a:spcBef>
                <a:spcPts val="560"/>
              </a:spcBef>
              <a:spcAft>
                <a:spcPts val="0"/>
              </a:spcAft>
              <a:buNone/>
            </a:pPr>
            <a:endParaRPr sz="18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1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116</a:t>
            </a:fld>
            <a:endParaRPr/>
          </a:p>
        </p:txBody>
      </p:sp>
      <p:sp>
        <p:nvSpPr>
          <p:cNvPr id="1288" name="Google Shape;1288;p11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Porte couronne</a:t>
            </a:r>
            <a:endParaRPr/>
          </a:p>
        </p:txBody>
      </p:sp>
      <p:sp>
        <p:nvSpPr>
          <p:cNvPr id="1289" name="Google Shape;1289;p118"/>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pic>
        <p:nvPicPr>
          <p:cNvPr id="1290" name="Google Shape;1290;p118"/>
          <p:cNvPicPr preferRelativeResize="0"/>
          <p:nvPr/>
        </p:nvPicPr>
        <p:blipFill>
          <a:blip r:embed="rId3">
            <a:alphaModFix/>
          </a:blip>
          <a:stretch>
            <a:fillRect/>
          </a:stretch>
        </p:blipFill>
        <p:spPr>
          <a:xfrm>
            <a:off x="8472550" y="54150"/>
            <a:ext cx="592950" cy="592950"/>
          </a:xfrm>
          <a:prstGeom prst="rect">
            <a:avLst/>
          </a:prstGeom>
          <a:noFill/>
          <a:ln>
            <a:noFill/>
          </a:ln>
        </p:spPr>
      </p:pic>
      <p:pic>
        <p:nvPicPr>
          <p:cNvPr id="1291" name="Google Shape;1291;p118"/>
          <p:cNvPicPr preferRelativeResize="0"/>
          <p:nvPr/>
        </p:nvPicPr>
        <p:blipFill rotWithShape="1">
          <a:blip r:embed="rId4">
            <a:alphaModFix/>
          </a:blip>
          <a:srcRect l="6716" t="8223"/>
          <a:stretch/>
        </p:blipFill>
        <p:spPr>
          <a:xfrm>
            <a:off x="213200" y="986175"/>
            <a:ext cx="4627800" cy="3171150"/>
          </a:xfrm>
          <a:prstGeom prst="rect">
            <a:avLst/>
          </a:prstGeom>
          <a:noFill/>
          <a:ln>
            <a:noFill/>
          </a:ln>
        </p:spPr>
      </p:pic>
      <p:sp>
        <p:nvSpPr>
          <p:cNvPr id="1292" name="Google Shape;1292;p118"/>
          <p:cNvSpPr txBox="1"/>
          <p:nvPr/>
        </p:nvSpPr>
        <p:spPr>
          <a:xfrm>
            <a:off x="5163600" y="844150"/>
            <a:ext cx="3684300" cy="39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i="1">
                <a:latin typeface="Corbel"/>
                <a:ea typeface="Corbel"/>
                <a:cs typeface="Corbel"/>
                <a:sym typeface="Corbel"/>
              </a:rPr>
              <a:t>Matériaux : </a:t>
            </a:r>
            <a:endParaRPr b="1" i="1">
              <a:latin typeface="Corbel"/>
              <a:ea typeface="Corbel"/>
              <a:cs typeface="Corbel"/>
              <a:sym typeface="Corbel"/>
            </a:endParaRPr>
          </a:p>
          <a:p>
            <a:pPr marL="0" lvl="0" indent="0" algn="l" rtl="0">
              <a:spcBef>
                <a:spcPts val="0"/>
              </a:spcBef>
              <a:spcAft>
                <a:spcPts val="0"/>
              </a:spcAft>
              <a:buNone/>
            </a:pPr>
            <a:r>
              <a:rPr lang="fr-FR">
                <a:latin typeface="Corbel"/>
                <a:ea typeface="Corbel"/>
                <a:cs typeface="Corbel"/>
                <a:sym typeface="Corbel"/>
              </a:rPr>
              <a:t>Aluminium 7075 T6</a:t>
            </a:r>
            <a:endParaRPr>
              <a:latin typeface="Corbel"/>
              <a:ea typeface="Corbel"/>
              <a:cs typeface="Corbel"/>
              <a:sym typeface="Corbel"/>
            </a:endParaRPr>
          </a:p>
          <a:p>
            <a:pPr marL="0" lvl="0" indent="0" algn="l" rtl="0">
              <a:spcBef>
                <a:spcPts val="0"/>
              </a:spcBef>
              <a:spcAft>
                <a:spcPts val="0"/>
              </a:spcAft>
              <a:buNone/>
            </a:pPr>
            <a:r>
              <a:rPr lang="fr-FR">
                <a:latin typeface="Corbel"/>
                <a:ea typeface="Corbel"/>
                <a:cs typeface="Corbel"/>
                <a:sym typeface="Corbel"/>
              </a:rPr>
              <a:t>Re = 520 MPa</a:t>
            </a:r>
            <a:endParaRPr>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a:p>
            <a:pPr marL="0" lvl="0" indent="0" algn="l" rtl="0">
              <a:spcBef>
                <a:spcPts val="0"/>
              </a:spcBef>
              <a:spcAft>
                <a:spcPts val="0"/>
              </a:spcAft>
              <a:buNone/>
            </a:pPr>
            <a:r>
              <a:rPr lang="fr-FR" b="1" i="1">
                <a:latin typeface="Corbel"/>
                <a:ea typeface="Corbel"/>
                <a:cs typeface="Corbel"/>
                <a:sym typeface="Corbel"/>
              </a:rPr>
              <a:t>Cas de charge :</a:t>
            </a:r>
            <a:endParaRPr b="1" i="1">
              <a:latin typeface="Corbel"/>
              <a:ea typeface="Corbel"/>
              <a:cs typeface="Corbel"/>
              <a:sym typeface="Corbel"/>
            </a:endParaRPr>
          </a:p>
          <a:p>
            <a:pPr marL="0" lvl="0" indent="0" algn="l" rtl="0">
              <a:spcBef>
                <a:spcPts val="0"/>
              </a:spcBef>
              <a:spcAft>
                <a:spcPts val="0"/>
              </a:spcAft>
              <a:buNone/>
            </a:pPr>
            <a:r>
              <a:rPr lang="fr-FR">
                <a:latin typeface="Corbel"/>
                <a:ea typeface="Corbel"/>
                <a:cs typeface="Corbel"/>
                <a:sym typeface="Corbel"/>
              </a:rPr>
              <a:t>Efforts maximaux transmissible par l’assemblage vissé d’après le serrage imposé par Honda</a:t>
            </a:r>
            <a:endParaRPr>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a:p>
            <a:pPr marL="0" lvl="0" indent="0" algn="l" rtl="0">
              <a:spcBef>
                <a:spcPts val="0"/>
              </a:spcBef>
              <a:spcAft>
                <a:spcPts val="0"/>
              </a:spcAft>
              <a:buNone/>
            </a:pPr>
            <a:r>
              <a:rPr lang="fr-FR" b="1" i="1">
                <a:latin typeface="Corbel"/>
                <a:ea typeface="Corbel"/>
                <a:cs typeface="Corbel"/>
                <a:sym typeface="Corbel"/>
              </a:rPr>
              <a:t>Critères :</a:t>
            </a:r>
            <a:endParaRPr b="1" i="1">
              <a:latin typeface="Corbel"/>
              <a:ea typeface="Corbel"/>
              <a:cs typeface="Corbel"/>
              <a:sym typeface="Corbel"/>
            </a:endParaRPr>
          </a:p>
          <a:p>
            <a:pPr marL="457200" lvl="0" indent="-317500" algn="l" rtl="0">
              <a:spcBef>
                <a:spcPts val="0"/>
              </a:spcBef>
              <a:spcAft>
                <a:spcPts val="0"/>
              </a:spcAft>
              <a:buSzPts val="1400"/>
              <a:buFont typeface="Corbel"/>
              <a:buChar char="-"/>
            </a:pPr>
            <a:r>
              <a:rPr lang="fr-FR">
                <a:latin typeface="Corbel"/>
                <a:ea typeface="Corbel"/>
                <a:cs typeface="Corbel"/>
                <a:sym typeface="Corbel"/>
              </a:rPr>
              <a:t>Coefficient de sécurité &gt; 1,5 soit σ &lt; 350 MPa</a:t>
            </a:r>
            <a:endParaRPr>
              <a:latin typeface="Corbel"/>
              <a:ea typeface="Corbel"/>
              <a:cs typeface="Corbel"/>
              <a:sym typeface="Corbel"/>
            </a:endParaRPr>
          </a:p>
          <a:p>
            <a:pPr marL="457200" lvl="0" indent="-317500" algn="l" rtl="0">
              <a:spcBef>
                <a:spcPts val="0"/>
              </a:spcBef>
              <a:spcAft>
                <a:spcPts val="0"/>
              </a:spcAft>
              <a:buSzPts val="1400"/>
              <a:buFont typeface="Corbel"/>
              <a:buChar char="-"/>
            </a:pPr>
            <a:r>
              <a:rPr lang="fr-FR">
                <a:latin typeface="Corbel"/>
                <a:ea typeface="Corbel"/>
                <a:cs typeface="Corbel"/>
                <a:sym typeface="Corbel"/>
              </a:rPr>
              <a:t>Déplacement max 1 mm</a:t>
            </a:r>
            <a:endParaRPr>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a:p>
            <a:pPr marL="0" lvl="0" indent="0" algn="l" rtl="0">
              <a:spcBef>
                <a:spcPts val="0"/>
              </a:spcBef>
              <a:spcAft>
                <a:spcPts val="0"/>
              </a:spcAft>
              <a:buNone/>
            </a:pPr>
            <a:r>
              <a:rPr lang="fr-FR" b="1" i="1">
                <a:latin typeface="Corbel"/>
                <a:ea typeface="Corbel"/>
                <a:cs typeface="Corbel"/>
                <a:sym typeface="Corbel"/>
              </a:rPr>
              <a:t>Résultat :</a:t>
            </a:r>
            <a:endParaRPr b="1" i="1">
              <a:latin typeface="Corbel"/>
              <a:ea typeface="Corbel"/>
              <a:cs typeface="Corbel"/>
              <a:sym typeface="Corbel"/>
            </a:endParaRPr>
          </a:p>
          <a:p>
            <a:pPr marL="0" lvl="0" indent="0" algn="l" rtl="0">
              <a:spcBef>
                <a:spcPts val="0"/>
              </a:spcBef>
              <a:spcAft>
                <a:spcPts val="0"/>
              </a:spcAft>
              <a:buNone/>
            </a:pPr>
            <a:r>
              <a:rPr lang="fr-FR">
                <a:solidFill>
                  <a:schemeClr val="dk1"/>
                </a:solidFill>
                <a:latin typeface="Corbel"/>
                <a:ea typeface="Corbel"/>
                <a:cs typeface="Corbel"/>
                <a:sym typeface="Corbel"/>
              </a:rPr>
              <a:t>σmax = 317 MPa</a:t>
            </a:r>
            <a:endParaRPr>
              <a:solidFill>
                <a:schemeClr val="dk1"/>
              </a:solidFill>
              <a:latin typeface="Corbel"/>
              <a:ea typeface="Corbel"/>
              <a:cs typeface="Corbel"/>
              <a:sym typeface="Corbel"/>
            </a:endParaRPr>
          </a:p>
          <a:p>
            <a:pPr marL="0" lvl="0" indent="0" algn="l" rtl="0">
              <a:spcBef>
                <a:spcPts val="0"/>
              </a:spcBef>
              <a:spcAft>
                <a:spcPts val="0"/>
              </a:spcAft>
              <a:buNone/>
            </a:pPr>
            <a:r>
              <a:rPr lang="fr-FR">
                <a:solidFill>
                  <a:schemeClr val="dk1"/>
                </a:solidFill>
                <a:latin typeface="Corbel"/>
                <a:ea typeface="Corbel"/>
                <a:cs typeface="Corbel"/>
                <a:sym typeface="Corbel"/>
              </a:rPr>
              <a:t>Déplacement max = 0,48mm</a:t>
            </a:r>
            <a:endParaRPr>
              <a:solidFill>
                <a:schemeClr val="dk1"/>
              </a:solidFill>
              <a:latin typeface="Corbel"/>
              <a:ea typeface="Corbel"/>
              <a:cs typeface="Corbel"/>
              <a:sym typeface="Corbel"/>
            </a:endParaRPr>
          </a:p>
          <a:p>
            <a:pPr marL="0" lvl="0" indent="0" algn="l" rtl="0">
              <a:spcBef>
                <a:spcPts val="0"/>
              </a:spcBef>
              <a:spcAft>
                <a:spcPts val="0"/>
              </a:spcAft>
              <a:buClr>
                <a:schemeClr val="dk1"/>
              </a:buClr>
              <a:buSzPts val="1100"/>
              <a:buFont typeface="Arial"/>
              <a:buNone/>
            </a:pPr>
            <a:r>
              <a:rPr lang="fr-FR">
                <a:solidFill>
                  <a:schemeClr val="dk1"/>
                </a:solidFill>
                <a:latin typeface="Corbel"/>
                <a:ea typeface="Corbel"/>
                <a:cs typeface="Corbel"/>
                <a:sym typeface="Corbel"/>
              </a:rPr>
              <a:t>Poids = 470 g (25% de gain)</a:t>
            </a:r>
            <a:endParaRPr>
              <a:solidFill>
                <a:schemeClr val="dk1"/>
              </a:solidFill>
              <a:latin typeface="Corbel"/>
              <a:ea typeface="Corbel"/>
              <a:cs typeface="Corbel"/>
              <a:sym typeface="Corbel"/>
            </a:endParaRPr>
          </a:p>
          <a:p>
            <a:pPr marL="0" lvl="0" indent="0" algn="l" rtl="0">
              <a:spcBef>
                <a:spcPts val="0"/>
              </a:spcBef>
              <a:spcAft>
                <a:spcPts val="0"/>
              </a:spcAft>
              <a:buNone/>
            </a:pPr>
            <a:endParaRPr b="1" i="1">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a:p>
            <a:pPr marL="0" lvl="0" indent="0" algn="l" rtl="0">
              <a:spcBef>
                <a:spcPts val="0"/>
              </a:spcBef>
              <a:spcAft>
                <a:spcPts val="0"/>
              </a:spcAft>
              <a:buNone/>
            </a:pPr>
            <a:endParaRPr>
              <a:latin typeface="Corbel"/>
              <a:ea typeface="Corbel"/>
              <a:cs typeface="Corbel"/>
              <a:sym typeface="Corbe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117</a:t>
            </a:fld>
            <a:endParaRPr/>
          </a:p>
        </p:txBody>
      </p:sp>
      <p:sp>
        <p:nvSpPr>
          <p:cNvPr id="1299" name="Google Shape;1299;p11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Portes excentriques</a:t>
            </a:r>
            <a:endParaRPr/>
          </a:p>
        </p:txBody>
      </p:sp>
      <p:sp>
        <p:nvSpPr>
          <p:cNvPr id="1300" name="Google Shape;1300;p119"/>
          <p:cNvSpPr txBox="1"/>
          <p:nvPr/>
        </p:nvSpPr>
        <p:spPr>
          <a:xfrm>
            <a:off x="73060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1301" name="Google Shape;1301;p119"/>
          <p:cNvPicPr preferRelativeResize="0"/>
          <p:nvPr/>
        </p:nvPicPr>
        <p:blipFill>
          <a:blip r:embed="rId3">
            <a:alphaModFix/>
          </a:blip>
          <a:stretch>
            <a:fillRect/>
          </a:stretch>
        </p:blipFill>
        <p:spPr>
          <a:xfrm>
            <a:off x="8340600" y="50825"/>
            <a:ext cx="599600" cy="599600"/>
          </a:xfrm>
          <a:prstGeom prst="rect">
            <a:avLst/>
          </a:prstGeom>
          <a:noFill/>
          <a:ln>
            <a:noFill/>
          </a:ln>
        </p:spPr>
      </p:pic>
      <p:sp>
        <p:nvSpPr>
          <p:cNvPr id="1302" name="Google Shape;1302;p119"/>
          <p:cNvSpPr txBox="1">
            <a:spLocks noGrp="1"/>
          </p:cNvSpPr>
          <p:nvPr>
            <p:ph type="body" idx="1"/>
          </p:nvPr>
        </p:nvSpPr>
        <p:spPr>
          <a:xfrm>
            <a:off x="251550" y="947100"/>
            <a:ext cx="8640900" cy="32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fr-FR" sz="2400">
                <a:solidFill>
                  <a:schemeClr val="accent5"/>
                </a:solidFill>
              </a:rPr>
              <a:t>Objectif </a:t>
            </a:r>
            <a:r>
              <a:rPr lang="fr-FR" sz="2400" b="0">
                <a:solidFill>
                  <a:schemeClr val="accent5"/>
                </a:solidFill>
              </a:rPr>
              <a:t>:</a:t>
            </a:r>
            <a:r>
              <a:rPr lang="fr-FR" sz="2400" b="0">
                <a:solidFill>
                  <a:srgbClr val="000000"/>
                </a:solidFill>
              </a:rPr>
              <a:t> Minimiser la masse</a:t>
            </a:r>
            <a:endParaRPr sz="2400" b="0">
              <a:solidFill>
                <a:srgbClr val="000000"/>
              </a:solidFill>
            </a:endParaRPr>
          </a:p>
          <a:p>
            <a:pPr marL="457200" lvl="0" indent="-342900" algn="l" rtl="0">
              <a:spcBef>
                <a:spcPts val="0"/>
              </a:spcBef>
              <a:spcAft>
                <a:spcPts val="0"/>
              </a:spcAft>
              <a:buClr>
                <a:srgbClr val="000000"/>
              </a:buClr>
              <a:buSzPts val="1800"/>
              <a:buChar char="•"/>
            </a:pPr>
            <a:r>
              <a:rPr lang="fr-FR" sz="1800" b="0">
                <a:solidFill>
                  <a:srgbClr val="000000"/>
                </a:solidFill>
              </a:rPr>
              <a:t>Travailler sur une nouvelle architecture et configuration</a:t>
            </a:r>
            <a:endParaRPr sz="1800" b="0">
              <a:solidFill>
                <a:srgbClr val="000000"/>
              </a:solidFill>
            </a:endParaRPr>
          </a:p>
          <a:p>
            <a:pPr marL="457200" lvl="0" indent="0" algn="l" rtl="0">
              <a:spcBef>
                <a:spcPts val="0"/>
              </a:spcBef>
              <a:spcAft>
                <a:spcPts val="0"/>
              </a:spcAft>
              <a:buClr>
                <a:srgbClr val="000000"/>
              </a:buClr>
              <a:buSzPts val="1100"/>
              <a:buFont typeface="Arial"/>
              <a:buNone/>
            </a:pPr>
            <a:endParaRPr sz="1800" b="0">
              <a:solidFill>
                <a:srgbClr val="000000"/>
              </a:solidFill>
            </a:endParaRPr>
          </a:p>
          <a:p>
            <a:pPr marL="0" lvl="0" indent="0" algn="l" rtl="0">
              <a:spcBef>
                <a:spcPts val="0"/>
              </a:spcBef>
              <a:spcAft>
                <a:spcPts val="0"/>
              </a:spcAft>
              <a:buClr>
                <a:srgbClr val="000000"/>
              </a:buClr>
              <a:buSzPts val="1100"/>
              <a:buFont typeface="Arial"/>
              <a:buNone/>
            </a:pPr>
            <a:r>
              <a:rPr lang="fr-FR" sz="2400">
                <a:solidFill>
                  <a:schemeClr val="accent4"/>
                </a:solidFill>
              </a:rPr>
              <a:t>Fait : </a:t>
            </a:r>
            <a:endParaRPr sz="2400">
              <a:solidFill>
                <a:schemeClr val="accent4"/>
              </a:solidFill>
            </a:endParaRPr>
          </a:p>
          <a:p>
            <a:pPr marL="457200" lvl="0" indent="-342900" algn="l" rtl="0">
              <a:spcBef>
                <a:spcPts val="0"/>
              </a:spcBef>
              <a:spcAft>
                <a:spcPts val="0"/>
              </a:spcAft>
              <a:buClr>
                <a:srgbClr val="000000"/>
              </a:buClr>
              <a:buSzPts val="1800"/>
              <a:buChar char="•"/>
            </a:pPr>
            <a:r>
              <a:rPr lang="fr-FR" sz="1800" b="0">
                <a:solidFill>
                  <a:srgbClr val="000000"/>
                </a:solidFill>
              </a:rPr>
              <a:t>Premières maquettes CATIA</a:t>
            </a:r>
            <a:endParaRPr sz="1800" b="0">
              <a:solidFill>
                <a:srgbClr val="000000"/>
              </a:solidFill>
            </a:endParaRPr>
          </a:p>
          <a:p>
            <a:pPr marL="457200" lvl="0" indent="-342900" algn="l" rtl="0">
              <a:spcBef>
                <a:spcPts val="0"/>
              </a:spcBef>
              <a:spcAft>
                <a:spcPts val="0"/>
              </a:spcAft>
              <a:buClr>
                <a:srgbClr val="000000"/>
              </a:buClr>
              <a:buSzPts val="1800"/>
              <a:buChar char="•"/>
            </a:pPr>
            <a:r>
              <a:rPr lang="fr-FR" sz="1800" b="0">
                <a:solidFill>
                  <a:srgbClr val="000000"/>
                </a:solidFill>
              </a:rPr>
              <a:t>Tests par Éléments Finis</a:t>
            </a:r>
            <a:endParaRPr sz="1800" b="0">
              <a:solidFill>
                <a:srgbClr val="000000"/>
              </a:solidFill>
            </a:endParaRPr>
          </a:p>
          <a:p>
            <a:pPr marL="0" lvl="0" indent="0" algn="l" rtl="0">
              <a:spcBef>
                <a:spcPts val="0"/>
              </a:spcBef>
              <a:spcAft>
                <a:spcPts val="0"/>
              </a:spcAft>
              <a:buClr>
                <a:srgbClr val="000000"/>
              </a:buClr>
              <a:buSzPts val="1100"/>
              <a:buFont typeface="Arial"/>
              <a:buNone/>
            </a:pPr>
            <a:endParaRPr sz="1800" b="0">
              <a:solidFill>
                <a:srgbClr val="000000"/>
              </a:solidFill>
            </a:endParaRPr>
          </a:p>
          <a:p>
            <a:pPr marL="0" lvl="0" indent="0" algn="l" rtl="0">
              <a:spcBef>
                <a:spcPts val="0"/>
              </a:spcBef>
              <a:spcAft>
                <a:spcPts val="0"/>
              </a:spcAft>
              <a:buClr>
                <a:srgbClr val="000000"/>
              </a:buClr>
              <a:buSzPts val="1100"/>
              <a:buFont typeface="Arial"/>
              <a:buNone/>
            </a:pPr>
            <a:r>
              <a:rPr lang="fr-FR" sz="2400">
                <a:solidFill>
                  <a:srgbClr val="FF0000"/>
                </a:solidFill>
              </a:rPr>
              <a:t>Reste à faire :</a:t>
            </a:r>
            <a:r>
              <a:rPr lang="fr-FR" sz="2400">
                <a:solidFill>
                  <a:srgbClr val="000000"/>
                </a:solidFill>
              </a:rPr>
              <a:t> </a:t>
            </a:r>
            <a:endParaRPr sz="2400">
              <a:solidFill>
                <a:srgbClr val="000000"/>
              </a:solidFill>
            </a:endParaRPr>
          </a:p>
          <a:p>
            <a:pPr marL="457200" lvl="0" indent="-342900" algn="l" rtl="0">
              <a:spcBef>
                <a:spcPts val="0"/>
              </a:spcBef>
              <a:spcAft>
                <a:spcPts val="0"/>
              </a:spcAft>
              <a:buClr>
                <a:srgbClr val="000000"/>
              </a:buClr>
              <a:buSzPts val="1800"/>
              <a:buChar char="•"/>
            </a:pPr>
            <a:r>
              <a:rPr lang="fr-FR" sz="1800" b="0">
                <a:solidFill>
                  <a:srgbClr val="000000"/>
                </a:solidFill>
              </a:rPr>
              <a:t>Robustesse du modèle à vérifier</a:t>
            </a:r>
            <a:endParaRPr sz="1800" b="0">
              <a:solidFill>
                <a:srgbClr val="000000"/>
              </a:solidFill>
            </a:endParaRPr>
          </a:p>
          <a:p>
            <a:pPr marL="457200" lvl="0" indent="-342900" algn="l" rtl="0">
              <a:spcBef>
                <a:spcPts val="0"/>
              </a:spcBef>
              <a:spcAft>
                <a:spcPts val="0"/>
              </a:spcAft>
              <a:buClr>
                <a:srgbClr val="000000"/>
              </a:buClr>
              <a:buSzPts val="1800"/>
              <a:buChar char="•"/>
            </a:pPr>
            <a:r>
              <a:rPr lang="fr-FR" sz="1800" b="0">
                <a:solidFill>
                  <a:srgbClr val="000000"/>
                </a:solidFill>
              </a:rPr>
              <a:t>Conception à optimiser</a:t>
            </a:r>
            <a:endParaRPr sz="1800" b="0">
              <a:solidFill>
                <a:srgbClr val="000000"/>
              </a:solidFill>
            </a:endParaRPr>
          </a:p>
          <a:p>
            <a:pPr marL="457200" lvl="0" indent="-342900" algn="l" rtl="0">
              <a:spcBef>
                <a:spcPts val="0"/>
              </a:spcBef>
              <a:spcAft>
                <a:spcPts val="0"/>
              </a:spcAft>
              <a:buClr>
                <a:srgbClr val="000000"/>
              </a:buClr>
              <a:buSzPts val="1800"/>
              <a:buChar char="•"/>
            </a:pPr>
            <a:r>
              <a:rPr lang="fr-FR" sz="1800" b="0">
                <a:solidFill>
                  <a:srgbClr val="000000"/>
                </a:solidFill>
              </a:rPr>
              <a:t>Optimiser dimensions des vis</a:t>
            </a:r>
            <a:endParaRPr sz="1800" b="0">
              <a:solidFill>
                <a:srgbClr val="000000"/>
              </a:solidFill>
            </a:endParaRPr>
          </a:p>
        </p:txBody>
      </p:sp>
      <p:pic>
        <p:nvPicPr>
          <p:cNvPr id="1303" name="Google Shape;1303;p119"/>
          <p:cNvPicPr preferRelativeResize="0"/>
          <p:nvPr/>
        </p:nvPicPr>
        <p:blipFill>
          <a:blip r:embed="rId4">
            <a:alphaModFix/>
          </a:blip>
          <a:stretch>
            <a:fillRect/>
          </a:stretch>
        </p:blipFill>
        <p:spPr>
          <a:xfrm>
            <a:off x="4421450" y="2027425"/>
            <a:ext cx="4416124" cy="21689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2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118</a:t>
            </a:fld>
            <a:endParaRPr/>
          </a:p>
        </p:txBody>
      </p:sp>
      <p:sp>
        <p:nvSpPr>
          <p:cNvPr id="1310" name="Google Shape;1310;p12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Porte excentrique gauche</a:t>
            </a:r>
            <a:endParaRPr/>
          </a:p>
        </p:txBody>
      </p:sp>
      <p:sp>
        <p:nvSpPr>
          <p:cNvPr id="1311" name="Google Shape;1311;p120"/>
          <p:cNvSpPr txBox="1"/>
          <p:nvPr/>
        </p:nvSpPr>
        <p:spPr>
          <a:xfrm>
            <a:off x="73060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1312" name="Google Shape;1312;p120"/>
          <p:cNvPicPr preferRelativeResize="0"/>
          <p:nvPr/>
        </p:nvPicPr>
        <p:blipFill>
          <a:blip r:embed="rId3">
            <a:alphaModFix/>
          </a:blip>
          <a:stretch>
            <a:fillRect/>
          </a:stretch>
        </p:blipFill>
        <p:spPr>
          <a:xfrm>
            <a:off x="8340600" y="50825"/>
            <a:ext cx="599600" cy="599600"/>
          </a:xfrm>
          <a:prstGeom prst="rect">
            <a:avLst/>
          </a:prstGeom>
          <a:noFill/>
          <a:ln>
            <a:noFill/>
          </a:ln>
        </p:spPr>
      </p:pic>
      <p:pic>
        <p:nvPicPr>
          <p:cNvPr id="1313" name="Google Shape;1313;p120"/>
          <p:cNvPicPr preferRelativeResize="0"/>
          <p:nvPr/>
        </p:nvPicPr>
        <p:blipFill>
          <a:blip r:embed="rId4">
            <a:alphaModFix/>
          </a:blip>
          <a:stretch>
            <a:fillRect/>
          </a:stretch>
        </p:blipFill>
        <p:spPr>
          <a:xfrm>
            <a:off x="4539100" y="910750"/>
            <a:ext cx="3952175" cy="3945375"/>
          </a:xfrm>
          <a:prstGeom prst="rect">
            <a:avLst/>
          </a:prstGeom>
          <a:noFill/>
          <a:ln>
            <a:noFill/>
          </a:ln>
        </p:spPr>
      </p:pic>
      <p:sp>
        <p:nvSpPr>
          <p:cNvPr id="1314" name="Google Shape;1314;p120"/>
          <p:cNvSpPr txBox="1"/>
          <p:nvPr/>
        </p:nvSpPr>
        <p:spPr>
          <a:xfrm>
            <a:off x="166750" y="410450"/>
            <a:ext cx="4295400" cy="21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a:t>Matériau</a:t>
            </a:r>
            <a:r>
              <a:rPr lang="fr-FR"/>
              <a:t> : Aluminium 2017A T4 </a:t>
            </a:r>
            <a:endParaRPr/>
          </a:p>
          <a:p>
            <a:pPr marL="0" lvl="0" indent="0" algn="l" rtl="0">
              <a:spcBef>
                <a:spcPts val="0"/>
              </a:spcBef>
              <a:spcAft>
                <a:spcPts val="0"/>
              </a:spcAft>
              <a:buNone/>
            </a:pPr>
            <a:r>
              <a:rPr lang="fr-FR" b="1"/>
              <a:t>Masse prévisionnelle</a:t>
            </a:r>
            <a:r>
              <a:rPr lang="fr-FR"/>
              <a:t> : 0,615 kg</a:t>
            </a:r>
            <a:endParaRPr/>
          </a:p>
          <a:p>
            <a:pPr marL="0" lvl="0" indent="0" algn="l" rtl="0">
              <a:spcBef>
                <a:spcPts val="0"/>
              </a:spcBef>
              <a:spcAft>
                <a:spcPts val="0"/>
              </a:spcAft>
              <a:buNone/>
            </a:pPr>
            <a:r>
              <a:rPr lang="fr-FR" b="1"/>
              <a:t>Partenaire concerné</a:t>
            </a:r>
            <a:r>
              <a:rPr lang="fr-FR"/>
              <a:t> : Boisard</a:t>
            </a:r>
            <a:endParaRPr/>
          </a:p>
          <a:p>
            <a:pPr marL="0" lvl="0" indent="0" algn="l" rtl="0">
              <a:spcBef>
                <a:spcPts val="0"/>
              </a:spcBef>
              <a:spcAft>
                <a:spcPts val="0"/>
              </a:spcAft>
              <a:buNone/>
            </a:pPr>
            <a:r>
              <a:rPr lang="fr-FR" b="1"/>
              <a:t>Cas de charge différentiel</a:t>
            </a:r>
            <a:r>
              <a:rPr lang="fr-FR"/>
              <a:t> : 28 kN (f=2.5)</a:t>
            </a:r>
            <a:endParaRPr/>
          </a:p>
          <a:p>
            <a:pPr marL="0" lvl="0" indent="0" algn="l" rtl="0">
              <a:spcBef>
                <a:spcPts val="0"/>
              </a:spcBef>
              <a:spcAft>
                <a:spcPts val="0"/>
              </a:spcAft>
              <a:buNone/>
            </a:pPr>
            <a:r>
              <a:rPr lang="fr-FR" b="1"/>
              <a:t>Contrainte max</a:t>
            </a:r>
            <a:r>
              <a:rPr lang="fr-FR"/>
              <a:t> = 122 MPa </a:t>
            </a:r>
            <a:endParaRPr/>
          </a:p>
        </p:txBody>
      </p:sp>
      <p:pic>
        <p:nvPicPr>
          <p:cNvPr id="1315" name="Google Shape;1315;p120"/>
          <p:cNvPicPr preferRelativeResize="0"/>
          <p:nvPr/>
        </p:nvPicPr>
        <p:blipFill>
          <a:blip r:embed="rId5">
            <a:alphaModFix/>
          </a:blip>
          <a:stretch>
            <a:fillRect/>
          </a:stretch>
        </p:blipFill>
        <p:spPr>
          <a:xfrm>
            <a:off x="1600563" y="2257900"/>
            <a:ext cx="2171734" cy="2260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2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119</a:t>
            </a:fld>
            <a:endParaRPr/>
          </a:p>
        </p:txBody>
      </p:sp>
      <p:sp>
        <p:nvSpPr>
          <p:cNvPr id="1322" name="Google Shape;1322;p121"/>
          <p:cNvSpPr txBox="1">
            <a:spLocks noGrp="1"/>
          </p:cNvSpPr>
          <p:nvPr>
            <p:ph type="title"/>
          </p:nvPr>
        </p:nvSpPr>
        <p:spPr>
          <a:xfrm>
            <a:off x="7620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Porte excentrique droit</a:t>
            </a:r>
            <a:endParaRPr/>
          </a:p>
        </p:txBody>
      </p:sp>
      <p:sp>
        <p:nvSpPr>
          <p:cNvPr id="1323" name="Google Shape;1323;p121"/>
          <p:cNvSpPr txBox="1"/>
          <p:nvPr/>
        </p:nvSpPr>
        <p:spPr>
          <a:xfrm>
            <a:off x="73060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1324" name="Google Shape;1324;p121"/>
          <p:cNvPicPr preferRelativeResize="0"/>
          <p:nvPr/>
        </p:nvPicPr>
        <p:blipFill>
          <a:blip r:embed="rId3">
            <a:alphaModFix/>
          </a:blip>
          <a:stretch>
            <a:fillRect/>
          </a:stretch>
        </p:blipFill>
        <p:spPr>
          <a:xfrm>
            <a:off x="8340600" y="50825"/>
            <a:ext cx="599600" cy="599600"/>
          </a:xfrm>
          <a:prstGeom prst="rect">
            <a:avLst/>
          </a:prstGeom>
          <a:noFill/>
          <a:ln>
            <a:noFill/>
          </a:ln>
        </p:spPr>
      </p:pic>
      <p:sp>
        <p:nvSpPr>
          <p:cNvPr id="1325" name="Google Shape;1325;p121"/>
          <p:cNvSpPr txBox="1"/>
          <p:nvPr/>
        </p:nvSpPr>
        <p:spPr>
          <a:xfrm>
            <a:off x="166750" y="410450"/>
            <a:ext cx="4295400" cy="21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a:t>Matériau</a:t>
            </a:r>
            <a:r>
              <a:rPr lang="fr-FR"/>
              <a:t> : Aluminium 2017A</a:t>
            </a:r>
            <a:endParaRPr/>
          </a:p>
          <a:p>
            <a:pPr marL="0" lvl="0" indent="0" algn="l" rtl="0">
              <a:spcBef>
                <a:spcPts val="0"/>
              </a:spcBef>
              <a:spcAft>
                <a:spcPts val="0"/>
              </a:spcAft>
              <a:buNone/>
            </a:pPr>
            <a:r>
              <a:rPr lang="fr-FR" b="1"/>
              <a:t>Masse prévisionnelle</a:t>
            </a:r>
            <a:r>
              <a:rPr lang="fr-FR"/>
              <a:t> : 0,510 kg</a:t>
            </a:r>
            <a:endParaRPr/>
          </a:p>
          <a:p>
            <a:pPr marL="0" lvl="0" indent="0" algn="l" rtl="0">
              <a:spcBef>
                <a:spcPts val="0"/>
              </a:spcBef>
              <a:spcAft>
                <a:spcPts val="0"/>
              </a:spcAft>
              <a:buNone/>
            </a:pPr>
            <a:r>
              <a:rPr lang="fr-FR" b="1"/>
              <a:t>Partenaire concerné</a:t>
            </a:r>
            <a:r>
              <a:rPr lang="fr-FR"/>
              <a:t> : Boisard</a:t>
            </a:r>
            <a:endParaRPr/>
          </a:p>
          <a:p>
            <a:pPr marL="0" lvl="0" indent="0" algn="l" rtl="0">
              <a:spcBef>
                <a:spcPts val="0"/>
              </a:spcBef>
              <a:spcAft>
                <a:spcPts val="0"/>
              </a:spcAft>
              <a:buNone/>
            </a:pPr>
            <a:r>
              <a:rPr lang="fr-FR" b="1"/>
              <a:t>Cas de charge différentiel</a:t>
            </a:r>
            <a:r>
              <a:rPr lang="fr-FR"/>
              <a:t> : 6 kN (f=2.5)</a:t>
            </a:r>
            <a:endParaRPr/>
          </a:p>
          <a:p>
            <a:pPr marL="0" lvl="0" indent="0" algn="l" rtl="0">
              <a:spcBef>
                <a:spcPts val="0"/>
              </a:spcBef>
              <a:spcAft>
                <a:spcPts val="0"/>
              </a:spcAft>
              <a:buNone/>
            </a:pPr>
            <a:r>
              <a:rPr lang="fr-FR" b="1"/>
              <a:t>Contrainte max</a:t>
            </a:r>
            <a:r>
              <a:rPr lang="fr-FR"/>
              <a:t> = 68 MPa </a:t>
            </a:r>
            <a:endParaRPr/>
          </a:p>
        </p:txBody>
      </p:sp>
      <p:pic>
        <p:nvPicPr>
          <p:cNvPr id="1326" name="Google Shape;1326;p121"/>
          <p:cNvPicPr preferRelativeResize="0"/>
          <p:nvPr/>
        </p:nvPicPr>
        <p:blipFill>
          <a:blip r:embed="rId4">
            <a:alphaModFix/>
          </a:blip>
          <a:stretch>
            <a:fillRect/>
          </a:stretch>
        </p:blipFill>
        <p:spPr>
          <a:xfrm>
            <a:off x="2483725" y="2027900"/>
            <a:ext cx="2850625" cy="2765525"/>
          </a:xfrm>
          <a:prstGeom prst="rect">
            <a:avLst/>
          </a:prstGeom>
          <a:noFill/>
          <a:ln>
            <a:noFill/>
          </a:ln>
        </p:spPr>
      </p:pic>
      <p:pic>
        <p:nvPicPr>
          <p:cNvPr id="1327" name="Google Shape;1327;p121"/>
          <p:cNvPicPr preferRelativeResize="0"/>
          <p:nvPr/>
        </p:nvPicPr>
        <p:blipFill>
          <a:blip r:embed="rId5">
            <a:alphaModFix/>
          </a:blip>
          <a:stretch>
            <a:fillRect/>
          </a:stretch>
        </p:blipFill>
        <p:spPr>
          <a:xfrm>
            <a:off x="5538075" y="1628775"/>
            <a:ext cx="3153600" cy="216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a:t>
            </a:fld>
            <a:endParaRPr/>
          </a:p>
        </p:txBody>
      </p:sp>
      <p:sp>
        <p:nvSpPr>
          <p:cNvPr id="231" name="Google Shape;231;p2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Point sur le Budget</a:t>
            </a:r>
            <a:endParaRPr/>
          </a:p>
        </p:txBody>
      </p:sp>
      <p:sp>
        <p:nvSpPr>
          <p:cNvPr id="232" name="Google Shape;232;p24"/>
          <p:cNvSpPr txBox="1"/>
          <p:nvPr/>
        </p:nvSpPr>
        <p:spPr>
          <a:xfrm>
            <a:off x="8067350" y="1290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233" name="Google Shape;233;p24"/>
          <p:cNvPicPr preferRelativeResize="0"/>
          <p:nvPr/>
        </p:nvPicPr>
        <p:blipFill>
          <a:blip r:embed="rId3">
            <a:alphaModFix/>
          </a:blip>
          <a:stretch>
            <a:fillRect/>
          </a:stretch>
        </p:blipFill>
        <p:spPr>
          <a:xfrm>
            <a:off x="8651950" y="66853"/>
            <a:ext cx="339850" cy="567550"/>
          </a:xfrm>
          <a:prstGeom prst="rect">
            <a:avLst/>
          </a:prstGeom>
          <a:noFill/>
          <a:ln>
            <a:noFill/>
          </a:ln>
        </p:spPr>
      </p:pic>
      <p:pic>
        <p:nvPicPr>
          <p:cNvPr id="234" name="Google Shape;234;p24"/>
          <p:cNvPicPr preferRelativeResize="0"/>
          <p:nvPr/>
        </p:nvPicPr>
        <p:blipFill>
          <a:blip r:embed="rId4">
            <a:alphaModFix/>
          </a:blip>
          <a:stretch>
            <a:fillRect/>
          </a:stretch>
        </p:blipFill>
        <p:spPr>
          <a:xfrm>
            <a:off x="152400" y="833927"/>
            <a:ext cx="8839199" cy="33485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2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120</a:t>
            </a:fld>
            <a:endParaRPr/>
          </a:p>
        </p:txBody>
      </p:sp>
      <p:sp>
        <p:nvSpPr>
          <p:cNvPr id="1334" name="Google Shape;1334;p122"/>
          <p:cNvSpPr txBox="1">
            <a:spLocks noGrp="1"/>
          </p:cNvSpPr>
          <p:nvPr>
            <p:ph type="title"/>
          </p:nvPr>
        </p:nvSpPr>
        <p:spPr>
          <a:xfrm>
            <a:off x="7620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Transmission Secondaire</a:t>
            </a:r>
            <a:endParaRPr/>
          </a:p>
        </p:txBody>
      </p:sp>
      <p:sp>
        <p:nvSpPr>
          <p:cNvPr id="1335" name="Google Shape;1335;p122"/>
          <p:cNvSpPr txBox="1"/>
          <p:nvPr/>
        </p:nvSpPr>
        <p:spPr>
          <a:xfrm>
            <a:off x="73060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1336" name="Google Shape;1336;p122"/>
          <p:cNvPicPr preferRelativeResize="0"/>
          <p:nvPr/>
        </p:nvPicPr>
        <p:blipFill>
          <a:blip r:embed="rId3">
            <a:alphaModFix/>
          </a:blip>
          <a:stretch>
            <a:fillRect/>
          </a:stretch>
        </p:blipFill>
        <p:spPr>
          <a:xfrm>
            <a:off x="8340600" y="50825"/>
            <a:ext cx="599600" cy="599600"/>
          </a:xfrm>
          <a:prstGeom prst="rect">
            <a:avLst/>
          </a:prstGeom>
          <a:noFill/>
          <a:ln>
            <a:noFill/>
          </a:ln>
        </p:spPr>
      </p:pic>
      <p:pic>
        <p:nvPicPr>
          <p:cNvPr id="1337" name="Google Shape;1337;p122"/>
          <p:cNvPicPr preferRelativeResize="0"/>
          <p:nvPr/>
        </p:nvPicPr>
        <p:blipFill>
          <a:blip r:embed="rId4">
            <a:alphaModFix/>
          </a:blip>
          <a:stretch>
            <a:fillRect/>
          </a:stretch>
        </p:blipFill>
        <p:spPr>
          <a:xfrm>
            <a:off x="1140050" y="1436776"/>
            <a:ext cx="7200549" cy="2683370"/>
          </a:xfrm>
          <a:prstGeom prst="rect">
            <a:avLst/>
          </a:prstGeom>
          <a:noFill/>
          <a:ln>
            <a:noFill/>
          </a:ln>
        </p:spPr>
      </p:pic>
      <p:sp>
        <p:nvSpPr>
          <p:cNvPr id="1338" name="Google Shape;1338;p122"/>
          <p:cNvSpPr txBox="1"/>
          <p:nvPr/>
        </p:nvSpPr>
        <p:spPr>
          <a:xfrm>
            <a:off x="564375" y="910700"/>
            <a:ext cx="56565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t>Bilan gain de masse</a:t>
            </a:r>
            <a:endParaRPr sz="1800" b="1"/>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2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121</a:t>
            </a:fld>
            <a:endParaRPr/>
          </a:p>
        </p:txBody>
      </p:sp>
      <p:sp>
        <p:nvSpPr>
          <p:cNvPr id="1345" name="Google Shape;1345;p12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Refroidissement</a:t>
            </a:r>
            <a:endParaRPr/>
          </a:p>
        </p:txBody>
      </p:sp>
      <p:pic>
        <p:nvPicPr>
          <p:cNvPr id="1346" name="Google Shape;1346;p123"/>
          <p:cNvPicPr preferRelativeResize="0"/>
          <p:nvPr/>
        </p:nvPicPr>
        <p:blipFill>
          <a:blip r:embed="rId3">
            <a:alphaModFix/>
          </a:blip>
          <a:stretch>
            <a:fillRect/>
          </a:stretch>
        </p:blipFill>
        <p:spPr>
          <a:xfrm>
            <a:off x="8535650" y="19723"/>
            <a:ext cx="428345" cy="661800"/>
          </a:xfrm>
          <a:prstGeom prst="rect">
            <a:avLst/>
          </a:prstGeom>
          <a:noFill/>
          <a:ln>
            <a:noFill/>
          </a:ln>
        </p:spPr>
      </p:pic>
      <p:sp>
        <p:nvSpPr>
          <p:cNvPr id="1347" name="Google Shape;1347;p123"/>
          <p:cNvSpPr txBox="1"/>
          <p:nvPr/>
        </p:nvSpPr>
        <p:spPr>
          <a:xfrm>
            <a:off x="7739000" y="1666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AMS</a:t>
            </a:r>
            <a:endParaRPr sz="1800">
              <a:solidFill>
                <a:srgbClr val="980000"/>
              </a:solidFill>
            </a:endParaRPr>
          </a:p>
        </p:txBody>
      </p:sp>
      <p:sp>
        <p:nvSpPr>
          <p:cNvPr id="1348" name="Google Shape;1348;p123"/>
          <p:cNvSpPr txBox="1">
            <a:spLocks noGrp="1"/>
          </p:cNvSpPr>
          <p:nvPr>
            <p:ph type="body" idx="1"/>
          </p:nvPr>
        </p:nvSpPr>
        <p:spPr>
          <a:xfrm>
            <a:off x="251550" y="749225"/>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0"/>
              </a:spcBef>
              <a:spcAft>
                <a:spcPts val="0"/>
              </a:spcAft>
              <a:buSzPts val="1800"/>
              <a:buFont typeface="Corbel"/>
              <a:buChar char="•"/>
            </a:pPr>
            <a:r>
              <a:rPr lang="fr-FR" sz="1800"/>
              <a:t>Diminuer la masse </a:t>
            </a:r>
            <a:endParaRPr sz="1800"/>
          </a:p>
          <a:p>
            <a:pPr marL="457200" lvl="0" indent="0" algn="l" rtl="0">
              <a:spcBef>
                <a:spcPts val="560"/>
              </a:spcBef>
              <a:spcAft>
                <a:spcPts val="0"/>
              </a:spcAft>
              <a:buNone/>
            </a:pP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Dimensionnement du radiateur</a:t>
            </a:r>
            <a:endParaRPr sz="1800" b="0"/>
          </a:p>
          <a:p>
            <a:pPr marL="0" lvl="0" indent="0" algn="l" rtl="0">
              <a:spcBef>
                <a:spcPts val="560"/>
              </a:spcBef>
              <a:spcAft>
                <a:spcPts val="0"/>
              </a:spcAft>
              <a:buNone/>
            </a:pP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1800" b="0"/>
          </a:p>
          <a:p>
            <a:pPr marL="457200" lvl="0" indent="-342900" algn="l" rtl="0">
              <a:spcBef>
                <a:spcPts val="0"/>
              </a:spcBef>
              <a:spcAft>
                <a:spcPts val="0"/>
              </a:spcAft>
              <a:buSzPts val="1800"/>
              <a:buChar char="•"/>
            </a:pPr>
            <a:r>
              <a:rPr lang="fr-FR" sz="1800" b="0"/>
              <a:t>Trancher entre utilisation de un ou  deux radiateurs</a:t>
            </a:r>
            <a:endParaRPr sz="1800" b="0"/>
          </a:p>
          <a:p>
            <a:pPr marL="0" lvl="0" indent="0" algn="l" rtl="0">
              <a:spcBef>
                <a:spcPts val="560"/>
              </a:spcBef>
              <a:spcAft>
                <a:spcPts val="0"/>
              </a:spcAft>
              <a:buNone/>
            </a:pPr>
            <a:endParaRPr sz="18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2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122</a:t>
            </a:fld>
            <a:endParaRPr/>
          </a:p>
        </p:txBody>
      </p:sp>
      <p:sp>
        <p:nvSpPr>
          <p:cNvPr id="1355" name="Google Shape;1355;p12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Refroidissement</a:t>
            </a:r>
            <a:endParaRPr/>
          </a:p>
        </p:txBody>
      </p:sp>
      <p:pic>
        <p:nvPicPr>
          <p:cNvPr id="1356" name="Google Shape;1356;p124"/>
          <p:cNvPicPr preferRelativeResize="0"/>
          <p:nvPr/>
        </p:nvPicPr>
        <p:blipFill>
          <a:blip r:embed="rId3">
            <a:alphaModFix/>
          </a:blip>
          <a:stretch>
            <a:fillRect/>
          </a:stretch>
        </p:blipFill>
        <p:spPr>
          <a:xfrm>
            <a:off x="8535650" y="19723"/>
            <a:ext cx="428345" cy="661800"/>
          </a:xfrm>
          <a:prstGeom prst="rect">
            <a:avLst/>
          </a:prstGeom>
          <a:noFill/>
          <a:ln>
            <a:noFill/>
          </a:ln>
        </p:spPr>
      </p:pic>
      <p:sp>
        <p:nvSpPr>
          <p:cNvPr id="1357" name="Google Shape;1357;p124"/>
          <p:cNvSpPr txBox="1"/>
          <p:nvPr/>
        </p:nvSpPr>
        <p:spPr>
          <a:xfrm>
            <a:off x="7739000" y="1666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AMS</a:t>
            </a:r>
            <a:endParaRPr sz="1800">
              <a:solidFill>
                <a:srgbClr val="980000"/>
              </a:solidFill>
            </a:endParaRPr>
          </a:p>
        </p:txBody>
      </p:sp>
      <p:sp>
        <p:nvSpPr>
          <p:cNvPr id="1358" name="Google Shape;1358;p124"/>
          <p:cNvSpPr txBox="1"/>
          <p:nvPr/>
        </p:nvSpPr>
        <p:spPr>
          <a:xfrm>
            <a:off x="361600" y="838550"/>
            <a:ext cx="8469600" cy="355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b="1"/>
              <a:t>Nouveau système de refroidissement :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Utilisation de deux  radiateurs placés en série pour pouvoir placer les radiateurs au niveau du main hoop et supprimer les ouïes afin de gagner en masse</a:t>
            </a:r>
            <a:endParaRPr>
              <a:solidFill>
                <a:schemeClr val="dk1"/>
              </a:solidFill>
            </a:endParaRPr>
          </a:p>
        </p:txBody>
      </p:sp>
      <p:pic>
        <p:nvPicPr>
          <p:cNvPr id="1359" name="Google Shape;1359;p124"/>
          <p:cNvPicPr preferRelativeResize="0"/>
          <p:nvPr/>
        </p:nvPicPr>
        <p:blipFill rotWithShape="1">
          <a:blip r:embed="rId4">
            <a:alphaModFix/>
          </a:blip>
          <a:srcRect b="25578"/>
          <a:stretch/>
        </p:blipFill>
        <p:spPr>
          <a:xfrm>
            <a:off x="361600" y="1962500"/>
            <a:ext cx="4810000" cy="1500600"/>
          </a:xfrm>
          <a:prstGeom prst="rect">
            <a:avLst/>
          </a:prstGeom>
          <a:noFill/>
          <a:ln>
            <a:noFill/>
          </a:ln>
        </p:spPr>
      </p:pic>
      <p:pic>
        <p:nvPicPr>
          <p:cNvPr id="1360" name="Google Shape;1360;p124"/>
          <p:cNvPicPr preferRelativeResize="0"/>
          <p:nvPr/>
        </p:nvPicPr>
        <p:blipFill rotWithShape="1">
          <a:blip r:embed="rId5">
            <a:alphaModFix/>
          </a:blip>
          <a:srcRect l="64551" t="28569" r="-1643" b="57107"/>
          <a:stretch/>
        </p:blipFill>
        <p:spPr>
          <a:xfrm>
            <a:off x="2845525" y="2193700"/>
            <a:ext cx="2017200" cy="528775"/>
          </a:xfrm>
          <a:prstGeom prst="rect">
            <a:avLst/>
          </a:prstGeom>
          <a:noFill/>
          <a:ln>
            <a:noFill/>
          </a:ln>
        </p:spPr>
      </p:pic>
      <p:graphicFrame>
        <p:nvGraphicFramePr>
          <p:cNvPr id="1361" name="Google Shape;1361;p124"/>
          <p:cNvGraphicFramePr/>
          <p:nvPr/>
        </p:nvGraphicFramePr>
        <p:xfrm>
          <a:off x="5737300" y="2233025"/>
          <a:ext cx="3000000" cy="3000000"/>
        </p:xfrm>
        <a:graphic>
          <a:graphicData uri="http://schemas.openxmlformats.org/drawingml/2006/table">
            <a:tbl>
              <a:tblPr>
                <a:noFill/>
                <a:tableStyleId>{05982285-A13E-4EE8-80E3-8078A2CDC02C}</a:tableStyleId>
              </a:tblPr>
              <a:tblGrid>
                <a:gridCol w="1613350"/>
                <a:gridCol w="1613350"/>
              </a:tblGrid>
              <a:tr h="429100">
                <a:tc>
                  <a:txBody>
                    <a:bodyPr/>
                    <a:lstStyle/>
                    <a:p>
                      <a:pPr marL="0" lvl="0" indent="0" algn="ctr" rtl="0">
                        <a:spcBef>
                          <a:spcPts val="0"/>
                        </a:spcBef>
                        <a:spcAft>
                          <a:spcPts val="0"/>
                        </a:spcAft>
                        <a:buNone/>
                      </a:pPr>
                      <a:r>
                        <a:rPr lang="fr-FR"/>
                        <a:t>Véhicule</a:t>
                      </a:r>
                      <a:endParaRPr/>
                    </a:p>
                  </a:txBody>
                  <a:tcPr marL="91425" marR="91425" marT="91425" marB="91425" anchor="ctr"/>
                </a:tc>
                <a:tc>
                  <a:txBody>
                    <a:bodyPr/>
                    <a:lstStyle/>
                    <a:p>
                      <a:pPr marL="0" lvl="0" indent="0" algn="ctr" rtl="0">
                        <a:spcBef>
                          <a:spcPts val="0"/>
                        </a:spcBef>
                        <a:spcAft>
                          <a:spcPts val="0"/>
                        </a:spcAft>
                        <a:buNone/>
                      </a:pPr>
                      <a:r>
                        <a:rPr lang="fr-FR"/>
                        <a:t>Dimensions du Refroidissement</a:t>
                      </a:r>
                      <a:endParaRPr/>
                    </a:p>
                  </a:txBody>
                  <a:tcPr marL="91425" marR="91425" marT="91425" marB="91425" anchor="ctr"/>
                </a:tc>
              </a:tr>
              <a:tr h="429100">
                <a:tc>
                  <a:txBody>
                    <a:bodyPr/>
                    <a:lstStyle/>
                    <a:p>
                      <a:pPr marL="0" lvl="0" indent="0" algn="ctr" rtl="0">
                        <a:spcBef>
                          <a:spcPts val="0"/>
                        </a:spcBef>
                        <a:spcAft>
                          <a:spcPts val="0"/>
                        </a:spcAft>
                        <a:buNone/>
                      </a:pPr>
                      <a:r>
                        <a:rPr lang="fr-FR"/>
                        <a:t>Olympix</a:t>
                      </a:r>
                      <a:endParaRPr/>
                    </a:p>
                  </a:txBody>
                  <a:tcPr marL="91425" marR="91425" marT="91425" marB="91425"/>
                </a:tc>
                <a:tc>
                  <a:txBody>
                    <a:bodyPr/>
                    <a:lstStyle/>
                    <a:p>
                      <a:pPr marL="0" lvl="0" indent="0" algn="ctr" rtl="0">
                        <a:spcBef>
                          <a:spcPts val="0"/>
                        </a:spcBef>
                        <a:spcAft>
                          <a:spcPts val="0"/>
                        </a:spcAft>
                        <a:buNone/>
                      </a:pPr>
                      <a:r>
                        <a:rPr lang="fr-FR"/>
                        <a:t>330 x 260</a:t>
                      </a:r>
                      <a:endParaRPr/>
                    </a:p>
                  </a:txBody>
                  <a:tcPr marL="91425" marR="91425" marT="91425" marB="91425"/>
                </a:tc>
              </a:tr>
              <a:tr h="429100">
                <a:tc>
                  <a:txBody>
                    <a:bodyPr/>
                    <a:lstStyle/>
                    <a:p>
                      <a:pPr marL="0" lvl="0" indent="0" algn="ctr" rtl="0">
                        <a:spcBef>
                          <a:spcPts val="0"/>
                        </a:spcBef>
                        <a:spcAft>
                          <a:spcPts val="0"/>
                        </a:spcAft>
                        <a:buNone/>
                      </a:pPr>
                      <a:r>
                        <a:rPr lang="fr-FR"/>
                        <a:t>Vulcanix</a:t>
                      </a:r>
                      <a:endParaRPr/>
                    </a:p>
                  </a:txBody>
                  <a:tcPr marL="91425" marR="91425" marT="91425" marB="91425"/>
                </a:tc>
                <a:tc>
                  <a:txBody>
                    <a:bodyPr/>
                    <a:lstStyle/>
                    <a:p>
                      <a:pPr marL="0" lvl="0" indent="0" algn="ctr" rtl="0">
                        <a:spcBef>
                          <a:spcPts val="0"/>
                        </a:spcBef>
                        <a:spcAft>
                          <a:spcPts val="0"/>
                        </a:spcAft>
                        <a:buNone/>
                      </a:pPr>
                      <a:r>
                        <a:rPr lang="fr-FR"/>
                        <a:t>380 x 260</a:t>
                      </a:r>
                      <a:endParaRPr/>
                    </a:p>
                  </a:txBody>
                  <a:tcPr marL="91425" marR="91425" marT="91425" marB="91425"/>
                </a:tc>
              </a:tr>
              <a:tr h="429100">
                <a:tc>
                  <a:txBody>
                    <a:bodyPr/>
                    <a:lstStyle/>
                    <a:p>
                      <a:pPr marL="0" lvl="0" indent="0" algn="ctr" rtl="0">
                        <a:spcBef>
                          <a:spcPts val="0"/>
                        </a:spcBef>
                        <a:spcAft>
                          <a:spcPts val="0"/>
                        </a:spcAft>
                        <a:buNone/>
                      </a:pPr>
                      <a:r>
                        <a:rPr lang="fr-FR"/>
                        <a:t>Optimus</a:t>
                      </a:r>
                      <a:endParaRPr/>
                    </a:p>
                  </a:txBody>
                  <a:tcPr marL="91425" marR="91425" marT="91425" marB="91425"/>
                </a:tc>
                <a:tc>
                  <a:txBody>
                    <a:bodyPr/>
                    <a:lstStyle/>
                    <a:p>
                      <a:pPr marL="0" lvl="0" indent="0" algn="ctr" rtl="0">
                        <a:spcBef>
                          <a:spcPts val="0"/>
                        </a:spcBef>
                        <a:spcAft>
                          <a:spcPts val="0"/>
                        </a:spcAft>
                        <a:buNone/>
                      </a:pPr>
                      <a:r>
                        <a:rPr lang="fr-FR"/>
                        <a:t>200 x 220, x2</a:t>
                      </a:r>
                      <a:endParaRPr/>
                    </a:p>
                  </a:txBody>
                  <a:tcPr marL="91425" marR="91425" marT="91425" marB="91425"/>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2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123</a:t>
            </a:fld>
            <a:endParaRPr/>
          </a:p>
        </p:txBody>
      </p:sp>
      <p:sp>
        <p:nvSpPr>
          <p:cNvPr id="1368" name="Google Shape;1368;p12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Réservoir d’essence</a:t>
            </a:r>
            <a:endParaRPr/>
          </a:p>
        </p:txBody>
      </p:sp>
      <p:pic>
        <p:nvPicPr>
          <p:cNvPr id="1369" name="Google Shape;1369;p125"/>
          <p:cNvPicPr preferRelativeResize="0"/>
          <p:nvPr/>
        </p:nvPicPr>
        <p:blipFill>
          <a:blip r:embed="rId3">
            <a:alphaModFix/>
          </a:blip>
          <a:stretch>
            <a:fillRect/>
          </a:stretch>
        </p:blipFill>
        <p:spPr>
          <a:xfrm>
            <a:off x="8376575" y="56326"/>
            <a:ext cx="592950" cy="588599"/>
          </a:xfrm>
          <a:prstGeom prst="rect">
            <a:avLst/>
          </a:prstGeom>
          <a:noFill/>
          <a:ln>
            <a:noFill/>
          </a:ln>
        </p:spPr>
      </p:pic>
      <p:sp>
        <p:nvSpPr>
          <p:cNvPr id="1370" name="Google Shape;1370;p125"/>
          <p:cNvSpPr txBox="1"/>
          <p:nvPr/>
        </p:nvSpPr>
        <p:spPr>
          <a:xfrm>
            <a:off x="7529375" y="563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BVL</a:t>
            </a:r>
            <a:endParaRPr sz="1800">
              <a:solidFill>
                <a:srgbClr val="980000"/>
              </a:solidFill>
            </a:endParaRPr>
          </a:p>
        </p:txBody>
      </p:sp>
      <p:sp>
        <p:nvSpPr>
          <p:cNvPr id="1371" name="Google Shape;1371;p125"/>
          <p:cNvSpPr txBox="1"/>
          <p:nvPr/>
        </p:nvSpPr>
        <p:spPr>
          <a:xfrm>
            <a:off x="3708000" y="3235975"/>
            <a:ext cx="2295600" cy="15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2" name="Google Shape;1372;p125"/>
          <p:cNvSpPr txBox="1">
            <a:spLocks noGrp="1"/>
          </p:cNvSpPr>
          <p:nvPr>
            <p:ph type="body" idx="1"/>
          </p:nvPr>
        </p:nvSpPr>
        <p:spPr>
          <a:xfrm>
            <a:off x="251550" y="749225"/>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Amélioration du design </a:t>
            </a:r>
            <a:endParaRPr sz="2400"/>
          </a:p>
          <a:p>
            <a:pPr marL="914400" lvl="0" indent="-342900" algn="l" rtl="0">
              <a:spcBef>
                <a:spcPts val="0"/>
              </a:spcBef>
              <a:spcAft>
                <a:spcPts val="0"/>
              </a:spcAft>
              <a:buSzPts val="1800"/>
              <a:buFont typeface="Corbel"/>
              <a:buChar char="•"/>
            </a:pPr>
            <a:r>
              <a:rPr lang="fr-FR" sz="1800" b="0"/>
              <a:t>Contrôle du déjaugeage</a:t>
            </a:r>
            <a:endParaRPr sz="1800" b="0"/>
          </a:p>
          <a:p>
            <a:pPr marL="914400" lvl="0" indent="-342900" algn="l" rtl="0">
              <a:spcBef>
                <a:spcPts val="0"/>
              </a:spcBef>
              <a:spcAft>
                <a:spcPts val="0"/>
              </a:spcAft>
              <a:buSzPts val="1800"/>
              <a:buChar char="•"/>
            </a:pPr>
            <a:r>
              <a:rPr lang="fr-FR" sz="1800" b="0"/>
              <a:t>Positionnement de la pompe sous le réservoir</a:t>
            </a:r>
            <a:endParaRPr sz="1800" b="0"/>
          </a:p>
          <a:p>
            <a:pPr marL="914400" lvl="0" indent="-342900" algn="l" rtl="0">
              <a:spcBef>
                <a:spcPts val="0"/>
              </a:spcBef>
              <a:spcAft>
                <a:spcPts val="0"/>
              </a:spcAft>
              <a:buSzPts val="1800"/>
              <a:buFont typeface="Corbel"/>
              <a:buChar char="•"/>
            </a:pPr>
            <a:r>
              <a:rPr lang="fr-FR" sz="1800" b="0"/>
              <a:t>Optimisation des dimensions</a:t>
            </a:r>
            <a:endParaRPr sz="1800" b="0"/>
          </a:p>
          <a:p>
            <a:pPr marL="914400" lvl="0" indent="-342900" algn="l" rtl="0">
              <a:spcBef>
                <a:spcPts val="0"/>
              </a:spcBef>
              <a:spcAft>
                <a:spcPts val="0"/>
              </a:spcAft>
              <a:buSzPts val="1800"/>
              <a:buFont typeface="Corbel"/>
              <a:buChar char="•"/>
            </a:pPr>
            <a:r>
              <a:rPr lang="fr-FR" sz="1800" b="0"/>
              <a:t>Contrôle de l´échauffement</a:t>
            </a:r>
            <a:endParaRPr sz="1800" b="0"/>
          </a:p>
          <a:p>
            <a:pPr marL="914400" lvl="0" indent="-342900" algn="l" rtl="0">
              <a:spcBef>
                <a:spcPts val="0"/>
              </a:spcBef>
              <a:spcAft>
                <a:spcPts val="0"/>
              </a:spcAft>
              <a:buSzPts val="1800"/>
              <a:buFont typeface="Corbel"/>
              <a:buChar char="•"/>
            </a:pPr>
            <a:r>
              <a:rPr lang="fr-FR" sz="1800" b="0"/>
              <a:t>Centrer la masse</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914400" lvl="0" indent="-342900" algn="l" rtl="0">
              <a:spcBef>
                <a:spcPts val="560"/>
              </a:spcBef>
              <a:spcAft>
                <a:spcPts val="0"/>
              </a:spcAft>
              <a:buSzPts val="1800"/>
              <a:buFont typeface="Corbel"/>
              <a:buChar char="•"/>
            </a:pPr>
            <a:r>
              <a:rPr lang="fr-FR" sz="1800" b="0"/>
              <a:t>Optimisation de la forme</a:t>
            </a:r>
            <a:endParaRPr sz="1800" b="0"/>
          </a:p>
          <a:p>
            <a:pPr marL="914400" lvl="0" indent="-342900" algn="l" rtl="0">
              <a:spcBef>
                <a:spcPts val="0"/>
              </a:spcBef>
              <a:spcAft>
                <a:spcPts val="0"/>
              </a:spcAft>
              <a:buSzPts val="1800"/>
              <a:buChar char="•"/>
            </a:pPr>
            <a:r>
              <a:rPr lang="fr-FR" sz="1800" b="0"/>
              <a:t>Réalisation du modèle en generative sheetmetal design</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914400" lvl="0" indent="-342900" algn="l" rtl="0">
              <a:spcBef>
                <a:spcPts val="560"/>
              </a:spcBef>
              <a:spcAft>
                <a:spcPts val="0"/>
              </a:spcAft>
              <a:buSzPts val="1800"/>
              <a:buChar char="•"/>
            </a:pPr>
            <a:r>
              <a:rPr lang="fr-FR" sz="1800" b="0"/>
              <a:t>Fixation du réservoir et mise en place du cylindre d´admission</a:t>
            </a:r>
            <a:endParaRPr sz="1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124</a:t>
            </a:fld>
            <a:endParaRPr/>
          </a:p>
        </p:txBody>
      </p:sp>
      <p:sp>
        <p:nvSpPr>
          <p:cNvPr id="1379" name="Google Shape;1379;p12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Réservoir d’essence</a:t>
            </a:r>
            <a:endParaRPr/>
          </a:p>
        </p:txBody>
      </p:sp>
      <p:pic>
        <p:nvPicPr>
          <p:cNvPr id="1380" name="Google Shape;1380;p126"/>
          <p:cNvPicPr preferRelativeResize="0"/>
          <p:nvPr/>
        </p:nvPicPr>
        <p:blipFill>
          <a:blip r:embed="rId3">
            <a:alphaModFix/>
          </a:blip>
          <a:stretch>
            <a:fillRect/>
          </a:stretch>
        </p:blipFill>
        <p:spPr>
          <a:xfrm>
            <a:off x="8376575" y="56326"/>
            <a:ext cx="592950" cy="588599"/>
          </a:xfrm>
          <a:prstGeom prst="rect">
            <a:avLst/>
          </a:prstGeom>
          <a:noFill/>
          <a:ln>
            <a:noFill/>
          </a:ln>
        </p:spPr>
      </p:pic>
      <p:sp>
        <p:nvSpPr>
          <p:cNvPr id="1381" name="Google Shape;1381;p126"/>
          <p:cNvSpPr txBox="1"/>
          <p:nvPr/>
        </p:nvSpPr>
        <p:spPr>
          <a:xfrm>
            <a:off x="7529375" y="563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BVL</a:t>
            </a:r>
            <a:endParaRPr sz="1800">
              <a:solidFill>
                <a:srgbClr val="980000"/>
              </a:solidFill>
            </a:endParaRPr>
          </a:p>
        </p:txBody>
      </p:sp>
      <p:sp>
        <p:nvSpPr>
          <p:cNvPr id="1382" name="Google Shape;1382;p126"/>
          <p:cNvSpPr txBox="1"/>
          <p:nvPr/>
        </p:nvSpPr>
        <p:spPr>
          <a:xfrm>
            <a:off x="5528600" y="3492400"/>
            <a:ext cx="30612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sp>
        <p:nvSpPr>
          <p:cNvPr id="1383" name="Google Shape;1383;p126"/>
          <p:cNvSpPr txBox="1"/>
          <p:nvPr/>
        </p:nvSpPr>
        <p:spPr>
          <a:xfrm>
            <a:off x="935225" y="3333250"/>
            <a:ext cx="3354300" cy="15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Corbel"/>
                <a:ea typeface="Corbel"/>
                <a:cs typeface="Corbel"/>
                <a:sym typeface="Corbel"/>
              </a:rPr>
              <a:t>Adaptation du réservoir du Vulcanix:  5L + 1L du cylindre d´admission</a:t>
            </a:r>
            <a:endParaRPr>
              <a:latin typeface="Corbel"/>
              <a:ea typeface="Corbel"/>
              <a:cs typeface="Corbel"/>
              <a:sym typeface="Corbel"/>
            </a:endParaRPr>
          </a:p>
        </p:txBody>
      </p:sp>
      <p:pic>
        <p:nvPicPr>
          <p:cNvPr id="1384" name="Google Shape;1384;p126"/>
          <p:cNvPicPr preferRelativeResize="0"/>
          <p:nvPr/>
        </p:nvPicPr>
        <p:blipFill rotWithShape="1">
          <a:blip r:embed="rId4">
            <a:alphaModFix/>
          </a:blip>
          <a:srcRect l="23291" t="18766" r="18653" b="13482"/>
          <a:stretch/>
        </p:blipFill>
        <p:spPr>
          <a:xfrm>
            <a:off x="1165975" y="1274375"/>
            <a:ext cx="3123576" cy="1965949"/>
          </a:xfrm>
          <a:prstGeom prst="rect">
            <a:avLst/>
          </a:prstGeom>
          <a:noFill/>
          <a:ln>
            <a:noFill/>
          </a:ln>
        </p:spPr>
      </p:pic>
      <p:pic>
        <p:nvPicPr>
          <p:cNvPr id="1385" name="Google Shape;1385;p126"/>
          <p:cNvPicPr preferRelativeResize="0"/>
          <p:nvPr/>
        </p:nvPicPr>
        <p:blipFill rotWithShape="1">
          <a:blip r:embed="rId5">
            <a:alphaModFix/>
          </a:blip>
          <a:srcRect l="38282" t="19881" r="11220" b="10310"/>
          <a:stretch/>
        </p:blipFill>
        <p:spPr>
          <a:xfrm>
            <a:off x="5528600" y="1125775"/>
            <a:ext cx="2756999" cy="2055510"/>
          </a:xfrm>
          <a:prstGeom prst="rect">
            <a:avLst/>
          </a:prstGeom>
          <a:noFill/>
          <a:ln>
            <a:noFill/>
          </a:ln>
        </p:spPr>
      </p:pic>
      <p:sp>
        <p:nvSpPr>
          <p:cNvPr id="1386" name="Google Shape;1386;p126"/>
          <p:cNvSpPr txBox="1"/>
          <p:nvPr/>
        </p:nvSpPr>
        <p:spPr>
          <a:xfrm>
            <a:off x="4965350" y="3492400"/>
            <a:ext cx="3788400" cy="7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Pompe sous le réservoir+plaque d´isolation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27"/>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1393" name="Google Shape;1393;p12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125</a:t>
            </a:fld>
            <a:endParaRPr/>
          </a:p>
        </p:txBody>
      </p:sp>
      <p:sp>
        <p:nvSpPr>
          <p:cNvPr id="1394" name="Google Shape;1394;p12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Motorisation</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28"/>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1401" name="Google Shape;1401;p12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126</a:t>
            </a:fld>
            <a:endParaRPr/>
          </a:p>
        </p:txBody>
      </p:sp>
      <p:sp>
        <p:nvSpPr>
          <p:cNvPr id="1402" name="Google Shape;1402;p12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Véhicule Optimus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2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127</a:t>
            </a:fld>
            <a:endParaRPr/>
          </a:p>
        </p:txBody>
      </p:sp>
      <p:sp>
        <p:nvSpPr>
          <p:cNvPr id="1409" name="Google Shape;1409;p129"/>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a:solidFill>
                  <a:srgbClr val="B10404"/>
                </a:solidFill>
              </a:rPr>
              <a:t>6. Conclusion</a:t>
            </a:r>
            <a:endParaRPr sz="2400">
              <a:solidFill>
                <a:srgbClr val="B10404"/>
              </a:solidFill>
            </a:endParaRPr>
          </a:p>
          <a:p>
            <a:pPr marL="914400" lvl="0" indent="-381000" algn="l" rtl="0">
              <a:spcBef>
                <a:spcPts val="0"/>
              </a:spcBef>
              <a:spcAft>
                <a:spcPts val="0"/>
              </a:spcAft>
              <a:buSzPts val="2400"/>
              <a:buAutoNum type="alphaLcPeriod"/>
            </a:pPr>
            <a:r>
              <a:rPr lang="fr-FR" sz="2400" b="0"/>
              <a:t>MID-3D</a:t>
            </a:r>
            <a:endParaRPr sz="2400" b="0"/>
          </a:p>
          <a:p>
            <a:pPr marL="914400" lvl="0" indent="-381000" algn="l" rtl="0">
              <a:spcBef>
                <a:spcPts val="0"/>
              </a:spcBef>
              <a:spcAft>
                <a:spcPts val="0"/>
              </a:spcAft>
              <a:buSzPts val="2400"/>
              <a:buAutoNum type="alphaLcPeriod"/>
            </a:pPr>
            <a:r>
              <a:rPr lang="fr-FR" sz="2400" b="0"/>
              <a:t>Etat d’avancement du projet</a:t>
            </a:r>
            <a:endParaRPr sz="2400" b="0"/>
          </a:p>
          <a:p>
            <a:pPr marL="0" lvl="0" indent="0" algn="l" rtl="0">
              <a:spcBef>
                <a:spcPts val="0"/>
              </a:spcBef>
              <a:spcAft>
                <a:spcPts val="0"/>
              </a:spcAft>
              <a:buNone/>
            </a:pPr>
            <a:endParaRPr sz="2400" b="0"/>
          </a:p>
          <a:p>
            <a:pPr marL="0" lvl="0" indent="0" algn="l" rtl="0">
              <a:spcBef>
                <a:spcPts val="0"/>
              </a:spcBef>
              <a:spcAft>
                <a:spcPts val="0"/>
              </a:spcAft>
              <a:buNone/>
            </a:pPr>
            <a:endParaRPr sz="2400" b="0"/>
          </a:p>
        </p:txBody>
      </p:sp>
      <p:sp>
        <p:nvSpPr>
          <p:cNvPr id="1410" name="Google Shape;1410;p12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3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128</a:t>
            </a:fld>
            <a:endParaRPr/>
          </a:p>
        </p:txBody>
      </p:sp>
      <p:sp>
        <p:nvSpPr>
          <p:cNvPr id="1417" name="Google Shape;1417;p13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MID-3D</a:t>
            </a:r>
            <a:endParaRPr/>
          </a:p>
        </p:txBody>
      </p:sp>
      <p:sp>
        <p:nvSpPr>
          <p:cNvPr id="1418" name="Google Shape;1418;p130"/>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MPL</a:t>
            </a:r>
            <a:endParaRPr sz="1800">
              <a:solidFill>
                <a:srgbClr val="980000"/>
              </a:solidFill>
            </a:endParaRPr>
          </a:p>
        </p:txBody>
      </p:sp>
      <p:pic>
        <p:nvPicPr>
          <p:cNvPr id="1419" name="Google Shape;1419;p130"/>
          <p:cNvPicPr preferRelativeResize="0"/>
          <p:nvPr/>
        </p:nvPicPr>
        <p:blipFill>
          <a:blip r:embed="rId3">
            <a:alphaModFix/>
          </a:blip>
          <a:stretch>
            <a:fillRect/>
          </a:stretch>
        </p:blipFill>
        <p:spPr>
          <a:xfrm>
            <a:off x="8498975" y="19725"/>
            <a:ext cx="518706" cy="661800"/>
          </a:xfrm>
          <a:prstGeom prst="rect">
            <a:avLst/>
          </a:prstGeom>
          <a:noFill/>
          <a:ln>
            <a:noFill/>
          </a:ln>
        </p:spPr>
      </p:pic>
      <p:pic>
        <p:nvPicPr>
          <p:cNvPr id="1420" name="Google Shape;1420;p130"/>
          <p:cNvPicPr preferRelativeResize="0"/>
          <p:nvPr/>
        </p:nvPicPr>
        <p:blipFill>
          <a:blip r:embed="rId4">
            <a:alphaModFix/>
          </a:blip>
          <a:stretch>
            <a:fillRect/>
          </a:stretch>
        </p:blipFill>
        <p:spPr>
          <a:xfrm>
            <a:off x="625275" y="1176312"/>
            <a:ext cx="4214624" cy="2790876"/>
          </a:xfrm>
          <a:prstGeom prst="rect">
            <a:avLst/>
          </a:prstGeom>
          <a:noFill/>
          <a:ln>
            <a:noFill/>
          </a:ln>
        </p:spPr>
      </p:pic>
      <p:pic>
        <p:nvPicPr>
          <p:cNvPr id="1421" name="Google Shape;1421;p130"/>
          <p:cNvPicPr preferRelativeResize="0"/>
          <p:nvPr/>
        </p:nvPicPr>
        <p:blipFill>
          <a:blip r:embed="rId5">
            <a:alphaModFix/>
          </a:blip>
          <a:stretch>
            <a:fillRect/>
          </a:stretch>
        </p:blipFill>
        <p:spPr>
          <a:xfrm>
            <a:off x="5629475" y="954351"/>
            <a:ext cx="2245300" cy="1885700"/>
          </a:xfrm>
          <a:prstGeom prst="rect">
            <a:avLst/>
          </a:prstGeom>
          <a:noFill/>
          <a:ln>
            <a:noFill/>
          </a:ln>
        </p:spPr>
      </p:pic>
      <p:pic>
        <p:nvPicPr>
          <p:cNvPr id="1422" name="Google Shape;1422;p130"/>
          <p:cNvPicPr preferRelativeResize="0"/>
          <p:nvPr/>
        </p:nvPicPr>
        <p:blipFill>
          <a:blip r:embed="rId6">
            <a:alphaModFix/>
          </a:blip>
          <a:stretch>
            <a:fillRect/>
          </a:stretch>
        </p:blipFill>
        <p:spPr>
          <a:xfrm>
            <a:off x="5378725" y="2972300"/>
            <a:ext cx="2746810" cy="18857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3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129</a:t>
            </a:fld>
            <a:endParaRPr/>
          </a:p>
        </p:txBody>
      </p:sp>
      <p:sp>
        <p:nvSpPr>
          <p:cNvPr id="1429" name="Google Shape;1429;p13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Etat de l’avancement du projet - Prochaines échéances</a:t>
            </a:r>
            <a:endParaRPr/>
          </a:p>
        </p:txBody>
      </p:sp>
      <p:sp>
        <p:nvSpPr>
          <p:cNvPr id="1430" name="Google Shape;1430;p131"/>
          <p:cNvSpPr txBox="1">
            <a:spLocks noGrp="1"/>
          </p:cNvSpPr>
          <p:nvPr>
            <p:ph type="body" idx="1"/>
          </p:nvPr>
        </p:nvSpPr>
        <p:spPr>
          <a:xfrm>
            <a:off x="251525" y="843550"/>
            <a:ext cx="7091100" cy="747600"/>
          </a:xfrm>
          <a:prstGeom prst="rect">
            <a:avLst/>
          </a:prstGeom>
        </p:spPr>
        <p:txBody>
          <a:bodyPr spcFirstLastPara="1" wrap="square" lIns="91425" tIns="91425" rIns="91425" bIns="91425" anchor="ctr" anchorCtr="0">
            <a:noAutofit/>
          </a:bodyPr>
          <a:lstStyle/>
          <a:p>
            <a:pPr marL="0" lvl="0" indent="0" algn="l" rtl="0">
              <a:spcBef>
                <a:spcPts val="560"/>
              </a:spcBef>
              <a:spcAft>
                <a:spcPts val="0"/>
              </a:spcAft>
              <a:buNone/>
            </a:pPr>
            <a:r>
              <a:rPr lang="fr-FR"/>
              <a:t>Etat du Projet : </a:t>
            </a:r>
            <a:endParaRPr b="0"/>
          </a:p>
        </p:txBody>
      </p:sp>
      <p:sp>
        <p:nvSpPr>
          <p:cNvPr id="1431" name="Google Shape;1431;p131"/>
          <p:cNvSpPr txBox="1"/>
          <p:nvPr/>
        </p:nvSpPr>
        <p:spPr>
          <a:xfrm>
            <a:off x="251525" y="3016725"/>
            <a:ext cx="67848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b="1">
                <a:latin typeface="Corbel"/>
                <a:ea typeface="Corbel"/>
                <a:cs typeface="Corbel"/>
                <a:sym typeface="Corbel"/>
              </a:rPr>
              <a:t>Prochain TOP :  </a:t>
            </a:r>
            <a:r>
              <a:rPr lang="fr-FR" sz="2800">
                <a:latin typeface="Corbel"/>
                <a:ea typeface="Corbel"/>
                <a:cs typeface="Corbel"/>
                <a:sym typeface="Corbel"/>
              </a:rPr>
              <a:t>TOP Organe - fin janvier</a:t>
            </a:r>
            <a:endParaRPr sz="2800">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13</a:t>
            </a:fld>
            <a:endParaRPr/>
          </a:p>
        </p:txBody>
      </p:sp>
      <p:sp>
        <p:nvSpPr>
          <p:cNvPr id="241" name="Google Shape;241;p2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Point sur le Budget 2018 Restant</a:t>
            </a:r>
            <a:endParaRPr/>
          </a:p>
        </p:txBody>
      </p:sp>
      <p:sp>
        <p:nvSpPr>
          <p:cNvPr id="242" name="Google Shape;242;p25"/>
          <p:cNvSpPr txBox="1"/>
          <p:nvPr/>
        </p:nvSpPr>
        <p:spPr>
          <a:xfrm>
            <a:off x="8067350" y="1290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243" name="Google Shape;243;p25"/>
          <p:cNvPicPr preferRelativeResize="0"/>
          <p:nvPr/>
        </p:nvPicPr>
        <p:blipFill>
          <a:blip r:embed="rId3">
            <a:alphaModFix/>
          </a:blip>
          <a:stretch>
            <a:fillRect/>
          </a:stretch>
        </p:blipFill>
        <p:spPr>
          <a:xfrm>
            <a:off x="8651950" y="66853"/>
            <a:ext cx="339850" cy="56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14</a:t>
            </a:fld>
            <a:endParaRPr/>
          </a:p>
        </p:txBody>
      </p:sp>
      <p:sp>
        <p:nvSpPr>
          <p:cNvPr id="251" name="Google Shape;251;p26"/>
          <p:cNvSpPr txBox="1">
            <a:spLocks noGrp="1"/>
          </p:cNvSpPr>
          <p:nvPr>
            <p:ph type="body" idx="1"/>
          </p:nvPr>
        </p:nvSpPr>
        <p:spPr>
          <a:xfrm>
            <a:off x="251550" y="843600"/>
            <a:ext cx="5152500" cy="20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D9D9D9"/>
              </a:solidFill>
            </a:endParaRPr>
          </a:p>
          <a:p>
            <a:pPr marL="0" lvl="0" indent="0" algn="l" rtl="0">
              <a:spcBef>
                <a:spcPts val="0"/>
              </a:spcBef>
              <a:spcAft>
                <a:spcPts val="0"/>
              </a:spcAft>
              <a:buNone/>
            </a:pPr>
            <a:r>
              <a:rPr lang="fr-FR" sz="2400">
                <a:solidFill>
                  <a:srgbClr val="B10404"/>
                </a:solidFill>
              </a:rPr>
              <a:t>1.   </a:t>
            </a:r>
            <a:r>
              <a:rPr lang="fr-FR" sz="2400"/>
              <a:t>S1 - Liaison au sol mécatronique</a:t>
            </a:r>
            <a:endParaRPr sz="1800"/>
          </a:p>
          <a:p>
            <a:pPr marL="914400" lvl="1" indent="-342900" algn="l" rtl="0">
              <a:spcBef>
                <a:spcPts val="0"/>
              </a:spcBef>
              <a:spcAft>
                <a:spcPts val="0"/>
              </a:spcAft>
              <a:buClr>
                <a:srgbClr val="595959"/>
              </a:buClr>
              <a:buSzPts val="1800"/>
              <a:buAutoNum type="alphaLcPeriod"/>
            </a:pPr>
            <a:r>
              <a:rPr lang="fr-FR" sz="1800">
                <a:solidFill>
                  <a:srgbClr val="595959"/>
                </a:solidFill>
              </a:rPr>
              <a:t>Système de freinage</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chemeClr val="dk2"/>
                </a:solidFill>
              </a:rPr>
              <a:t>Roue équipée</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Suspension</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Triangles</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Direction</a:t>
            </a:r>
            <a:endParaRPr sz="1800">
              <a:solidFill>
                <a:srgbClr val="595959"/>
              </a:solidFill>
            </a:endParaRPr>
          </a:p>
        </p:txBody>
      </p:sp>
      <p:sp>
        <p:nvSpPr>
          <p:cNvPr id="252" name="Google Shape;252;p2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
        <p:nvSpPr>
          <p:cNvPr id="253" name="Google Shape;253;p26"/>
          <p:cNvSpPr txBox="1"/>
          <p:nvPr/>
        </p:nvSpPr>
        <p:spPr>
          <a:xfrm>
            <a:off x="5617350" y="30698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54" name="Google Shape;254;p26"/>
          <p:cNvPicPr preferRelativeResize="0"/>
          <p:nvPr/>
        </p:nvPicPr>
        <p:blipFill rotWithShape="1">
          <a:blip r:embed="rId3">
            <a:alphaModFix/>
          </a:blip>
          <a:srcRect r="47282"/>
          <a:stretch/>
        </p:blipFill>
        <p:spPr>
          <a:xfrm>
            <a:off x="7921590" y="2988173"/>
            <a:ext cx="500905" cy="712600"/>
          </a:xfrm>
          <a:prstGeom prst="rect">
            <a:avLst/>
          </a:prstGeom>
          <a:noFill/>
          <a:ln>
            <a:noFill/>
          </a:ln>
        </p:spPr>
      </p:pic>
      <p:sp>
        <p:nvSpPr>
          <p:cNvPr id="255" name="Google Shape;255;p26"/>
          <p:cNvSpPr txBox="1"/>
          <p:nvPr/>
        </p:nvSpPr>
        <p:spPr>
          <a:xfrm>
            <a:off x="7144525" y="30698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256" name="Google Shape;256;p26"/>
          <p:cNvSpPr txBox="1"/>
          <p:nvPr/>
        </p:nvSpPr>
        <p:spPr>
          <a:xfrm>
            <a:off x="5440750"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a:t>
            </a:r>
            <a:endParaRPr sz="1800">
              <a:solidFill>
                <a:srgbClr val="980000"/>
              </a:solidFill>
            </a:endParaRPr>
          </a:p>
        </p:txBody>
      </p:sp>
      <p:sp>
        <p:nvSpPr>
          <p:cNvPr id="257" name="Google Shape;257;p26"/>
          <p:cNvSpPr txBox="1"/>
          <p:nvPr/>
        </p:nvSpPr>
        <p:spPr>
          <a:xfrm>
            <a:off x="3924125"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258" name="Google Shape;258;p26"/>
          <p:cNvPicPr preferRelativeResize="0"/>
          <p:nvPr/>
        </p:nvPicPr>
        <p:blipFill>
          <a:blip r:embed="rId4">
            <a:alphaModFix/>
          </a:blip>
          <a:stretch>
            <a:fillRect/>
          </a:stretch>
        </p:blipFill>
        <p:spPr>
          <a:xfrm>
            <a:off x="4691317" y="3765792"/>
            <a:ext cx="593825" cy="745150"/>
          </a:xfrm>
          <a:prstGeom prst="rect">
            <a:avLst/>
          </a:prstGeom>
          <a:noFill/>
          <a:ln>
            <a:noFill/>
          </a:ln>
        </p:spPr>
      </p:pic>
      <p:pic>
        <p:nvPicPr>
          <p:cNvPr id="259" name="Google Shape;259;p26"/>
          <p:cNvPicPr preferRelativeResize="0"/>
          <p:nvPr/>
        </p:nvPicPr>
        <p:blipFill>
          <a:blip r:embed="rId5">
            <a:alphaModFix/>
          </a:blip>
          <a:stretch>
            <a:fillRect/>
          </a:stretch>
        </p:blipFill>
        <p:spPr>
          <a:xfrm>
            <a:off x="6206675" y="3792206"/>
            <a:ext cx="426500" cy="611317"/>
          </a:xfrm>
          <a:prstGeom prst="rect">
            <a:avLst/>
          </a:prstGeom>
          <a:noFill/>
          <a:ln>
            <a:noFill/>
          </a:ln>
        </p:spPr>
      </p:pic>
      <p:sp>
        <p:nvSpPr>
          <p:cNvPr id="260" name="Google Shape;260;p26"/>
          <p:cNvSpPr txBox="1"/>
          <p:nvPr/>
        </p:nvSpPr>
        <p:spPr>
          <a:xfrm>
            <a:off x="7144525"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BDE</a:t>
            </a:r>
            <a:endParaRPr sz="1800">
              <a:solidFill>
                <a:srgbClr val="980000"/>
              </a:solidFill>
            </a:endParaRPr>
          </a:p>
        </p:txBody>
      </p:sp>
      <p:pic>
        <p:nvPicPr>
          <p:cNvPr id="261" name="Google Shape;261;p26"/>
          <p:cNvPicPr preferRelativeResize="0"/>
          <p:nvPr/>
        </p:nvPicPr>
        <p:blipFill>
          <a:blip r:embed="rId6">
            <a:alphaModFix/>
          </a:blip>
          <a:stretch>
            <a:fillRect/>
          </a:stretch>
        </p:blipFill>
        <p:spPr>
          <a:xfrm>
            <a:off x="7875125" y="3782085"/>
            <a:ext cx="593825" cy="712590"/>
          </a:xfrm>
          <a:prstGeom prst="rect">
            <a:avLst/>
          </a:prstGeom>
          <a:noFill/>
          <a:ln>
            <a:noFill/>
          </a:ln>
        </p:spPr>
      </p:pic>
      <p:pic>
        <p:nvPicPr>
          <p:cNvPr id="262" name="Google Shape;262;p26"/>
          <p:cNvPicPr preferRelativeResize="0"/>
          <p:nvPr/>
        </p:nvPicPr>
        <p:blipFill>
          <a:blip r:embed="rId7">
            <a:alphaModFix/>
          </a:blip>
          <a:stretch>
            <a:fillRect/>
          </a:stretch>
        </p:blipFill>
        <p:spPr>
          <a:xfrm>
            <a:off x="6383274" y="2988162"/>
            <a:ext cx="426500" cy="610616"/>
          </a:xfrm>
          <a:prstGeom prst="rect">
            <a:avLst/>
          </a:prstGeom>
          <a:noFill/>
          <a:ln>
            <a:noFill/>
          </a:ln>
        </p:spPr>
      </p:pic>
      <p:sp>
        <p:nvSpPr>
          <p:cNvPr id="263" name="Google Shape;263;p26"/>
          <p:cNvSpPr txBox="1"/>
          <p:nvPr/>
        </p:nvSpPr>
        <p:spPr>
          <a:xfrm>
            <a:off x="5134175" y="1358775"/>
            <a:ext cx="3606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a:solidFill>
                  <a:srgbClr val="00FF00"/>
                </a:solidFill>
              </a:rPr>
              <a:t>MAQUETTE LAS</a:t>
            </a:r>
            <a:endParaRPr sz="3000" b="1" dirty="0">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sp>
        <p:nvSpPr>
          <p:cNvPr id="4" name="Titre 3"/>
          <p:cNvSpPr>
            <a:spLocks noGrp="1"/>
          </p:cNvSpPr>
          <p:nvPr>
            <p:ph type="title"/>
          </p:nvPr>
        </p:nvSpPr>
        <p:spPr/>
        <p:txBody>
          <a:bodyPr/>
          <a:lstStyle/>
          <a:p>
            <a:r>
              <a:rPr lang="fr-FR" dirty="0" smtClean="0"/>
              <a:t>Résultats </a:t>
            </a:r>
            <a:r>
              <a:rPr lang="fr-FR" dirty="0" err="1" smtClean="0"/>
              <a:t>MECAmaster</a:t>
            </a:r>
            <a:endParaRPr lang="fr-FR" dirty="0"/>
          </a:p>
        </p:txBody>
      </p:sp>
      <p:sp>
        <p:nvSpPr>
          <p:cNvPr id="5" name="Rectangle 4"/>
          <p:cNvSpPr/>
          <p:nvPr/>
        </p:nvSpPr>
        <p:spPr>
          <a:xfrm>
            <a:off x="229039" y="917351"/>
            <a:ext cx="7401385" cy="523220"/>
          </a:xfrm>
          <a:prstGeom prst="rect">
            <a:avLst/>
          </a:prstGeom>
        </p:spPr>
        <p:txBody>
          <a:bodyPr wrap="none">
            <a:spAutoFit/>
          </a:bodyPr>
          <a:lstStyle/>
          <a:p>
            <a:pPr fontAlgn="base"/>
            <a:r>
              <a:rPr lang="fr-FR" b="1" dirty="0" smtClean="0">
                <a:solidFill>
                  <a:srgbClr val="C00000"/>
                </a:solidFill>
              </a:rPr>
              <a:t>Objectif </a:t>
            </a:r>
            <a:r>
              <a:rPr lang="fr-FR" b="1" dirty="0">
                <a:solidFill>
                  <a:srgbClr val="C00000"/>
                </a:solidFill>
              </a:rPr>
              <a:t>:</a:t>
            </a:r>
            <a:r>
              <a:rPr lang="fr-FR" dirty="0">
                <a:solidFill>
                  <a:srgbClr val="C00000"/>
                </a:solidFill>
              </a:rPr>
              <a:t> </a:t>
            </a:r>
            <a:r>
              <a:rPr lang="fr-FR" dirty="0"/>
              <a:t>Connaitre les forces dans l'ensemble des systèmes de liaison au sol</a:t>
            </a:r>
            <a:r>
              <a:rPr lang="en-US" dirty="0"/>
              <a:t>​</a:t>
            </a:r>
          </a:p>
          <a:p>
            <a:pPr fontAlgn="base"/>
            <a:r>
              <a:rPr lang="fr-FR" b="1" dirty="0">
                <a:solidFill>
                  <a:srgbClr val="C00000"/>
                </a:solidFill>
              </a:rPr>
              <a:t>Logiciel : </a:t>
            </a:r>
            <a:r>
              <a:rPr lang="fr-FR" dirty="0" err="1"/>
              <a:t>MECAmaster</a:t>
            </a:r>
            <a:r>
              <a:rPr lang="fr-FR" dirty="0"/>
              <a:t> – Calcul et analyse d'efforts 3D - 1 </a:t>
            </a:r>
            <a:r>
              <a:rPr lang="fr-FR" dirty="0" smtClean="0"/>
              <a:t>License </a:t>
            </a:r>
            <a:r>
              <a:rPr lang="fr-FR" dirty="0"/>
              <a:t>offerte par </a:t>
            </a:r>
            <a:r>
              <a:rPr lang="fr-FR" i="1" dirty="0"/>
              <a:t>Paul </a:t>
            </a:r>
            <a:r>
              <a:rPr lang="fr-FR" i="1" dirty="0" err="1"/>
              <a:t>Clozel</a:t>
            </a:r>
            <a:r>
              <a:rPr lang="fr-FR" dirty="0"/>
              <a:t> </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170" y="4333671"/>
            <a:ext cx="3725660" cy="649890"/>
          </a:xfrm>
          <a:prstGeom prst="rect">
            <a:avLst/>
          </a:prstGeom>
        </p:spPr>
      </p:pic>
      <p:sp>
        <p:nvSpPr>
          <p:cNvPr id="7" name="Rectangle 6"/>
          <p:cNvSpPr/>
          <p:nvPr/>
        </p:nvSpPr>
        <p:spPr>
          <a:xfrm>
            <a:off x="229039" y="1656015"/>
            <a:ext cx="8724766" cy="2677656"/>
          </a:xfrm>
          <a:prstGeom prst="rect">
            <a:avLst/>
          </a:prstGeom>
        </p:spPr>
        <p:txBody>
          <a:bodyPr wrap="square">
            <a:spAutoFit/>
          </a:bodyPr>
          <a:lstStyle/>
          <a:p>
            <a:pPr fontAlgn="base"/>
            <a:r>
              <a:rPr lang="fr-FR" b="1" dirty="0">
                <a:solidFill>
                  <a:srgbClr val="C00000"/>
                </a:solidFill>
                <a:latin typeface="Arial" panose="020B0604020202020204" pitchFamily="34" charset="0"/>
              </a:rPr>
              <a:t>Hypothèses de modélisation : </a:t>
            </a:r>
            <a:r>
              <a:rPr lang="en-US" dirty="0" smtClean="0">
                <a:solidFill>
                  <a:srgbClr val="C00000"/>
                </a:solidFill>
                <a:latin typeface="Arial" panose="020B0604020202020204" pitchFamily="34" charset="0"/>
              </a:rPr>
              <a:t>​</a:t>
            </a:r>
            <a:endParaRPr lang="fr-FR" dirty="0">
              <a:solidFill>
                <a:srgbClr val="C00000"/>
              </a:solidFill>
              <a:latin typeface="&amp;quot"/>
            </a:endParaRPr>
          </a:p>
          <a:p>
            <a:pPr marL="285750" indent="-285750" fontAlgn="base">
              <a:buFont typeface="Wingdings" panose="05000000000000000000" pitchFamily="2" charset="2"/>
              <a:buChar char="§"/>
            </a:pPr>
            <a:r>
              <a:rPr lang="fr-FR" dirty="0">
                <a:latin typeface="Arial" panose="020B0604020202020204" pitchFamily="34" charset="0"/>
              </a:rPr>
              <a:t>Modélisation de la liaison au sol du côté droit du véhicule</a:t>
            </a:r>
            <a:r>
              <a:rPr lang="en-US" dirty="0">
                <a:latin typeface="Arial" panose="020B0604020202020204" pitchFamily="34" charset="0"/>
              </a:rPr>
              <a:t>​</a:t>
            </a:r>
          </a:p>
          <a:p>
            <a:pPr marL="285750" indent="-285750" fontAlgn="base">
              <a:buFont typeface="Wingdings" panose="05000000000000000000" pitchFamily="2" charset="2"/>
              <a:buChar char="§"/>
            </a:pPr>
            <a:r>
              <a:rPr lang="fr-FR" dirty="0">
                <a:latin typeface="Arial" panose="020B0604020202020204" pitchFamily="34" charset="0"/>
              </a:rPr>
              <a:t>Poids du </a:t>
            </a:r>
            <a:r>
              <a:rPr lang="fr-FR" dirty="0" smtClean="0">
                <a:latin typeface="Arial" panose="020B0604020202020204" pitchFamily="34" charset="0"/>
              </a:rPr>
              <a:t>véhicule : 3000 </a:t>
            </a:r>
            <a:r>
              <a:rPr lang="fr-FR" dirty="0">
                <a:latin typeface="Arial" panose="020B0604020202020204" pitchFamily="34" charset="0"/>
              </a:rPr>
              <a:t>N </a:t>
            </a:r>
            <a:r>
              <a:rPr lang="en-US" dirty="0">
                <a:latin typeface="Arial" panose="020B0604020202020204" pitchFamily="34" charset="0"/>
              </a:rPr>
              <a:t>​</a:t>
            </a:r>
          </a:p>
          <a:p>
            <a:pPr marL="285750" indent="-285750" fontAlgn="base">
              <a:buFont typeface="Wingdings" panose="05000000000000000000" pitchFamily="2" charset="2"/>
              <a:buChar char="§"/>
            </a:pPr>
            <a:r>
              <a:rPr lang="fr-FR" dirty="0">
                <a:latin typeface="Arial" panose="020B0604020202020204" pitchFamily="34" charset="0"/>
              </a:rPr>
              <a:t>Répartition de masse </a:t>
            </a:r>
            <a:r>
              <a:rPr lang="fr-FR" dirty="0" smtClean="0">
                <a:latin typeface="Arial" panose="020B0604020202020204" pitchFamily="34" charset="0"/>
              </a:rPr>
              <a:t>:</a:t>
            </a:r>
            <a:r>
              <a:rPr lang="fr-FR" dirty="0">
                <a:latin typeface="Arial" panose="020B0604020202020204" pitchFamily="34" charset="0"/>
              </a:rPr>
              <a:t>  50/50 </a:t>
            </a:r>
            <a:r>
              <a:rPr lang="en-US" dirty="0">
                <a:latin typeface="Arial" panose="020B0604020202020204" pitchFamily="34" charset="0"/>
              </a:rPr>
              <a:t>​</a:t>
            </a:r>
          </a:p>
          <a:p>
            <a:pPr marL="285750" indent="-285750" fontAlgn="base">
              <a:buFont typeface="Wingdings" panose="05000000000000000000" pitchFamily="2" charset="2"/>
              <a:buChar char="§"/>
            </a:pPr>
            <a:r>
              <a:rPr lang="fr-FR" dirty="0">
                <a:latin typeface="Arial" panose="020B0604020202020204" pitchFamily="34" charset="0"/>
              </a:rPr>
              <a:t>Hauteur du centre de gravité </a:t>
            </a:r>
            <a:r>
              <a:rPr lang="fr-FR" dirty="0" smtClean="0">
                <a:latin typeface="Arial" panose="020B0604020202020204" pitchFamily="34" charset="0"/>
              </a:rPr>
              <a:t>: </a:t>
            </a:r>
            <a:r>
              <a:rPr lang="fr-FR" dirty="0">
                <a:latin typeface="Arial" panose="020B0604020202020204" pitchFamily="34" charset="0"/>
              </a:rPr>
              <a:t>300 mm par rapport au sol</a:t>
            </a:r>
            <a:r>
              <a:rPr lang="en-US" dirty="0">
                <a:latin typeface="Arial" panose="020B0604020202020204" pitchFamily="34" charset="0"/>
              </a:rPr>
              <a:t>​</a:t>
            </a:r>
          </a:p>
          <a:p>
            <a:pPr marL="285750" indent="-285750" fontAlgn="base">
              <a:buFont typeface="Wingdings" panose="05000000000000000000" pitchFamily="2" charset="2"/>
              <a:buChar char="§"/>
            </a:pPr>
            <a:r>
              <a:rPr lang="fr-FR" dirty="0">
                <a:latin typeface="Arial" panose="020B0604020202020204" pitchFamily="34" charset="0"/>
              </a:rPr>
              <a:t>​</a:t>
            </a:r>
          </a:p>
          <a:p>
            <a:pPr marL="285750" indent="-285750" fontAlgn="base">
              <a:buFont typeface="Wingdings" panose="05000000000000000000" pitchFamily="2" charset="2"/>
              <a:buChar char="§"/>
            </a:pPr>
            <a:r>
              <a:rPr lang="fr-FR" dirty="0">
                <a:latin typeface="Arial" panose="020B0604020202020204" pitchFamily="34" charset="0"/>
              </a:rPr>
              <a:t>Pièces rigides et indéformables </a:t>
            </a:r>
            <a:r>
              <a:rPr lang="fr-FR" dirty="0" smtClean="0">
                <a:latin typeface="Arial" panose="020B0604020202020204" pitchFamily="34" charset="0"/>
              </a:rPr>
              <a:t>: </a:t>
            </a:r>
            <a:r>
              <a:rPr lang="fr-FR" dirty="0">
                <a:latin typeface="Arial" panose="020B0604020202020204" pitchFamily="34" charset="0"/>
              </a:rPr>
              <a:t>Suspension Rigide ​</a:t>
            </a:r>
          </a:p>
          <a:p>
            <a:pPr marL="285750" indent="-285750" fontAlgn="base">
              <a:buFont typeface="Wingdings" panose="05000000000000000000" pitchFamily="2" charset="2"/>
              <a:buChar char="§"/>
            </a:pPr>
            <a:r>
              <a:rPr lang="fr-FR" dirty="0">
                <a:latin typeface="Arial" panose="020B0604020202020204" pitchFamily="34" charset="0"/>
              </a:rPr>
              <a:t>Suspension dans la position standard </a:t>
            </a:r>
            <a:r>
              <a:rPr lang="fr-FR" dirty="0" smtClean="0">
                <a:latin typeface="Arial" panose="020B0604020202020204" pitchFamily="34" charset="0"/>
              </a:rPr>
              <a:t>: </a:t>
            </a:r>
            <a:r>
              <a:rPr lang="fr-FR" dirty="0">
                <a:latin typeface="Arial" panose="020B0604020202020204" pitchFamily="34" charset="0"/>
              </a:rPr>
              <a:t>Ride </a:t>
            </a:r>
            <a:r>
              <a:rPr lang="fr-FR" dirty="0" err="1">
                <a:latin typeface="Arial" panose="020B0604020202020204" pitchFamily="34" charset="0"/>
              </a:rPr>
              <a:t>height</a:t>
            </a:r>
            <a:r>
              <a:rPr lang="fr-FR" dirty="0">
                <a:latin typeface="Arial" panose="020B0604020202020204" pitchFamily="34" charset="0"/>
              </a:rPr>
              <a:t> et roues centrées </a:t>
            </a:r>
            <a:r>
              <a:rPr lang="en-US" dirty="0">
                <a:latin typeface="Arial" panose="020B0604020202020204" pitchFamily="34" charset="0"/>
              </a:rPr>
              <a:t>​</a:t>
            </a:r>
          </a:p>
          <a:p>
            <a:pPr marL="285750" indent="-285750" fontAlgn="base">
              <a:buFont typeface="Wingdings" panose="05000000000000000000" pitchFamily="2" charset="2"/>
              <a:buChar char="§"/>
            </a:pPr>
            <a:r>
              <a:rPr lang="fr-FR" dirty="0" smtClean="0">
                <a:latin typeface="Arial" panose="020B0604020202020204" pitchFamily="34" charset="0"/>
              </a:rPr>
              <a:t>Relation supplémentaire pour résoudre l’</a:t>
            </a:r>
            <a:r>
              <a:rPr lang="fr-FR" dirty="0" err="1" smtClean="0">
                <a:latin typeface="Arial" panose="020B0604020202020204" pitchFamily="34" charset="0"/>
              </a:rPr>
              <a:t>hyperstatisme</a:t>
            </a:r>
            <a:r>
              <a:rPr lang="fr-FR" dirty="0" smtClean="0">
                <a:latin typeface="Arial" panose="020B0604020202020204" pitchFamily="34" charset="0"/>
              </a:rPr>
              <a:t> :  Forces sur roue égales à l’avant en freinage, </a:t>
            </a:r>
            <a:r>
              <a:rPr lang="fr-FR" dirty="0">
                <a:latin typeface="Arial" panose="020B0604020202020204" pitchFamily="34" charset="0"/>
              </a:rPr>
              <a:t>Forces sur roue égales à </a:t>
            </a:r>
            <a:r>
              <a:rPr lang="fr-FR" dirty="0" smtClean="0">
                <a:latin typeface="Arial" panose="020B0604020202020204" pitchFamily="34" charset="0"/>
              </a:rPr>
              <a:t>l’arrière </a:t>
            </a:r>
            <a:r>
              <a:rPr lang="fr-FR" dirty="0">
                <a:latin typeface="Arial" panose="020B0604020202020204" pitchFamily="34" charset="0"/>
              </a:rPr>
              <a:t>en </a:t>
            </a:r>
            <a:r>
              <a:rPr lang="fr-FR" dirty="0" smtClean="0">
                <a:latin typeface="Arial" panose="020B0604020202020204" pitchFamily="34" charset="0"/>
              </a:rPr>
              <a:t>accélération et force sur la roue arrière </a:t>
            </a:r>
            <a:r>
              <a:rPr lang="fr-FR" dirty="0">
                <a:latin typeface="Arial" panose="020B0604020202020204" pitchFamily="34" charset="0"/>
              </a:rPr>
              <a:t>d</a:t>
            </a:r>
            <a:r>
              <a:rPr lang="fr-FR" dirty="0" smtClean="0">
                <a:latin typeface="Arial" panose="020B0604020202020204" pitchFamily="34" charset="0"/>
              </a:rPr>
              <a:t>roite est nulle en virage à droite  	</a:t>
            </a:r>
          </a:p>
          <a:p>
            <a:pPr marL="285750" indent="-285750" fontAlgn="base">
              <a:buFont typeface="Wingdings" panose="05000000000000000000" pitchFamily="2" charset="2"/>
              <a:buChar char="§"/>
            </a:pPr>
            <a:r>
              <a:rPr lang="fr-FR" dirty="0" smtClean="0">
                <a:latin typeface="Arial" panose="020B0604020202020204" pitchFamily="34" charset="0"/>
              </a:rPr>
              <a:t>Forces </a:t>
            </a:r>
            <a:r>
              <a:rPr lang="fr-FR" dirty="0">
                <a:latin typeface="Arial" panose="020B0604020202020204" pitchFamily="34" charset="0"/>
              </a:rPr>
              <a:t>des push/pull </a:t>
            </a:r>
            <a:r>
              <a:rPr lang="fr-FR" dirty="0" err="1">
                <a:latin typeface="Arial" panose="020B0604020202020204" pitchFamily="34" charset="0"/>
              </a:rPr>
              <a:t>rods</a:t>
            </a:r>
            <a:r>
              <a:rPr lang="fr-FR" dirty="0">
                <a:latin typeface="Arial" panose="020B0604020202020204" pitchFamily="34" charset="0"/>
              </a:rPr>
              <a:t> appliquées sur les portes-moyeux et non sur les triangles</a:t>
            </a:r>
            <a:endParaRPr lang="en-US" dirty="0">
              <a:latin typeface="Arial" panose="020B0604020202020204" pitchFamily="34" charset="0"/>
            </a:endParaRPr>
          </a:p>
        </p:txBody>
      </p:sp>
      <p:sp>
        <p:nvSpPr>
          <p:cNvPr id="8" name="Google Shape;1418;p130"/>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MPL</a:t>
            </a:r>
            <a:endParaRPr sz="1800">
              <a:solidFill>
                <a:srgbClr val="980000"/>
              </a:solidFill>
            </a:endParaRPr>
          </a:p>
        </p:txBody>
      </p:sp>
      <p:pic>
        <p:nvPicPr>
          <p:cNvPr id="9" name="Google Shape;1419;p130"/>
          <p:cNvPicPr preferRelativeResize="0"/>
          <p:nvPr/>
        </p:nvPicPr>
        <p:blipFill>
          <a:blip r:embed="rId3">
            <a:alphaModFix/>
          </a:blip>
          <a:stretch>
            <a:fillRect/>
          </a:stretch>
        </p:blipFill>
        <p:spPr>
          <a:xfrm>
            <a:off x="8498975" y="19725"/>
            <a:ext cx="518706" cy="661800"/>
          </a:xfrm>
          <a:prstGeom prst="rect">
            <a:avLst/>
          </a:prstGeom>
          <a:noFill/>
          <a:ln>
            <a:noFill/>
          </a:ln>
        </p:spPr>
      </p:pic>
    </p:spTree>
    <p:extLst>
      <p:ext uri="{BB962C8B-B14F-4D97-AF65-F5344CB8AC3E}">
        <p14:creationId xmlns:p14="http://schemas.microsoft.com/office/powerpoint/2010/main" val="122826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
        <p:nvSpPr>
          <p:cNvPr id="4" name="Titre 3"/>
          <p:cNvSpPr>
            <a:spLocks noGrp="1"/>
          </p:cNvSpPr>
          <p:nvPr>
            <p:ph type="title"/>
          </p:nvPr>
        </p:nvSpPr>
        <p:spPr/>
        <p:txBody>
          <a:bodyPr/>
          <a:lstStyle/>
          <a:p>
            <a:r>
              <a:rPr lang="fr-FR" dirty="0"/>
              <a:t>Résultats </a:t>
            </a:r>
            <a:r>
              <a:rPr lang="fr-FR" dirty="0" err="1"/>
              <a:t>MECAmaster</a:t>
            </a:r>
            <a:endParaRPr lang="fr-FR" dirty="0"/>
          </a:p>
        </p:txBody>
      </p:sp>
      <p:pic>
        <p:nvPicPr>
          <p:cNvPr id="8" name="Image 5">
            <a:extLst>
              <a:ext uri="{FF2B5EF4-FFF2-40B4-BE49-F238E27FC236}">
                <a16:creationId xmlns:a16="http://schemas.microsoft.com/office/drawing/2014/main" xmlns="" id="{5F334C94-2A98-4043-8ABA-5AAB056ECAD8}"/>
              </a:ext>
            </a:extLst>
          </p:cNvPr>
          <p:cNvPicPr>
            <a:picLocks noChangeAspect="1"/>
          </p:cNvPicPr>
          <p:nvPr/>
        </p:nvPicPr>
        <p:blipFill>
          <a:blip r:embed="rId2"/>
          <a:stretch>
            <a:fillRect/>
          </a:stretch>
        </p:blipFill>
        <p:spPr>
          <a:xfrm>
            <a:off x="1236269" y="828789"/>
            <a:ext cx="6389067" cy="4177045"/>
          </a:xfrm>
          <a:prstGeom prst="rect">
            <a:avLst/>
          </a:prstGeom>
        </p:spPr>
      </p:pic>
      <p:sp>
        <p:nvSpPr>
          <p:cNvPr id="9" name="Google Shape;1418;p130"/>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MPL</a:t>
            </a:r>
            <a:endParaRPr sz="1800">
              <a:solidFill>
                <a:srgbClr val="980000"/>
              </a:solidFill>
            </a:endParaRPr>
          </a:p>
        </p:txBody>
      </p:sp>
      <p:pic>
        <p:nvPicPr>
          <p:cNvPr id="10" name="Google Shape;1419;p130"/>
          <p:cNvPicPr preferRelativeResize="0"/>
          <p:nvPr/>
        </p:nvPicPr>
        <p:blipFill>
          <a:blip r:embed="rId3">
            <a:alphaModFix/>
          </a:blip>
          <a:stretch>
            <a:fillRect/>
          </a:stretch>
        </p:blipFill>
        <p:spPr>
          <a:xfrm>
            <a:off x="8498975" y="19725"/>
            <a:ext cx="518706" cy="661800"/>
          </a:xfrm>
          <a:prstGeom prst="rect">
            <a:avLst/>
          </a:prstGeom>
          <a:noFill/>
          <a:ln>
            <a:noFill/>
          </a:ln>
        </p:spPr>
      </p:pic>
    </p:spTree>
    <p:extLst>
      <p:ext uri="{BB962C8B-B14F-4D97-AF65-F5344CB8AC3E}">
        <p14:creationId xmlns:p14="http://schemas.microsoft.com/office/powerpoint/2010/main" val="427244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
        <p:nvSpPr>
          <p:cNvPr id="4" name="Titre 3"/>
          <p:cNvSpPr>
            <a:spLocks noGrp="1"/>
          </p:cNvSpPr>
          <p:nvPr>
            <p:ph type="title"/>
          </p:nvPr>
        </p:nvSpPr>
        <p:spPr/>
        <p:txBody>
          <a:bodyPr/>
          <a:lstStyle/>
          <a:p>
            <a:r>
              <a:rPr lang="fr-FR" dirty="0"/>
              <a:t>Résultats </a:t>
            </a:r>
            <a:r>
              <a:rPr lang="fr-FR" dirty="0" err="1"/>
              <a:t>MECAmaster</a:t>
            </a:r>
            <a:endParaRPr lang="fr-FR" dirty="0"/>
          </a:p>
        </p:txBody>
      </p:sp>
      <p:graphicFrame>
        <p:nvGraphicFramePr>
          <p:cNvPr id="7" name="Tableau 6">
            <a:extLst>
              <a:ext uri="{FF2B5EF4-FFF2-40B4-BE49-F238E27FC236}">
                <a16:creationId xmlns:a16="http://schemas.microsoft.com/office/drawing/2014/main" xmlns="" id="{71EB29E5-2786-4CE6-9684-9D19D93B8600}"/>
              </a:ext>
            </a:extLst>
          </p:cNvPr>
          <p:cNvGraphicFramePr>
            <a:graphicFrameLocks noGrp="1"/>
          </p:cNvGraphicFramePr>
          <p:nvPr>
            <p:extLst>
              <p:ext uri="{D42A27DB-BD31-4B8C-83A1-F6EECF244321}">
                <p14:modId xmlns:p14="http://schemas.microsoft.com/office/powerpoint/2010/main" val="51732297"/>
              </p:ext>
            </p:extLst>
          </p:nvPr>
        </p:nvGraphicFramePr>
        <p:xfrm>
          <a:off x="1419578" y="1000125"/>
          <a:ext cx="6286498" cy="3031596"/>
        </p:xfrm>
        <a:graphic>
          <a:graphicData uri="http://schemas.openxmlformats.org/drawingml/2006/table">
            <a:tbl>
              <a:tblPr firstRow="1" bandRow="1">
                <a:tableStyleId>{5C22544A-7EE6-4342-B048-85BDC9FD1C3A}</a:tableStyleId>
              </a:tblPr>
              <a:tblGrid>
                <a:gridCol w="2476499">
                  <a:extLst>
                    <a:ext uri="{9D8B030D-6E8A-4147-A177-3AD203B41FA5}">
                      <a16:colId xmlns:a16="http://schemas.microsoft.com/office/drawing/2014/main" xmlns="" val="3344827369"/>
                    </a:ext>
                  </a:extLst>
                </a:gridCol>
                <a:gridCol w="3809999">
                  <a:extLst>
                    <a:ext uri="{9D8B030D-6E8A-4147-A177-3AD203B41FA5}">
                      <a16:colId xmlns:a16="http://schemas.microsoft.com/office/drawing/2014/main" xmlns="" val="2151581315"/>
                    </a:ext>
                  </a:extLst>
                </a:gridCol>
              </a:tblGrid>
              <a:tr h="336844">
                <a:tc>
                  <a:txBody>
                    <a:bodyPr/>
                    <a:lstStyle/>
                    <a:p>
                      <a:pPr>
                        <a:buNone/>
                      </a:pPr>
                      <a:r>
                        <a:rPr lang="fr-FR" dirty="0"/>
                        <a:t>LOAD CASE</a:t>
                      </a:r>
                    </a:p>
                  </a:txBody>
                  <a:tcPr/>
                </a:tc>
                <a:tc>
                  <a:txBody>
                    <a:bodyPr/>
                    <a:lstStyle/>
                    <a:p>
                      <a:pPr>
                        <a:buNone/>
                      </a:pPr>
                      <a:r>
                        <a:rPr lang="fr-FR" dirty="0" err="1"/>
                        <a:t>Hypothesis</a:t>
                      </a:r>
                      <a:r>
                        <a:rPr lang="fr-FR" dirty="0"/>
                        <a:t> for </a:t>
                      </a:r>
                      <a:r>
                        <a:rPr lang="fr-FR" dirty="0" err="1"/>
                        <a:t>removing</a:t>
                      </a:r>
                      <a:r>
                        <a:rPr lang="fr-FR" dirty="0"/>
                        <a:t> the </a:t>
                      </a:r>
                      <a:r>
                        <a:rPr lang="fr-FR" dirty="0" err="1"/>
                        <a:t>hyperstatism</a:t>
                      </a:r>
                      <a:r>
                        <a:rPr lang="fr-FR" dirty="0"/>
                        <a:t> </a:t>
                      </a:r>
                    </a:p>
                  </a:txBody>
                  <a:tcPr/>
                </a:tc>
                <a:extLst>
                  <a:ext uri="{0D108BD9-81ED-4DB2-BD59-A6C34878D82A}">
                    <a16:rowId xmlns:a16="http://schemas.microsoft.com/office/drawing/2014/main" xmlns="" val="1390187337"/>
                  </a:ext>
                </a:extLst>
              </a:tr>
              <a:tr h="336844">
                <a:tc>
                  <a:txBody>
                    <a:bodyPr/>
                    <a:lstStyle/>
                    <a:p>
                      <a:pPr>
                        <a:buNone/>
                      </a:pPr>
                      <a:r>
                        <a:rPr lang="fr-FR" dirty="0" err="1"/>
                        <a:t>Left</a:t>
                      </a:r>
                      <a:r>
                        <a:rPr lang="fr-FR" dirty="0"/>
                        <a:t> </a:t>
                      </a:r>
                      <a:r>
                        <a:rPr lang="fr-FR" dirty="0" err="1"/>
                        <a:t>Turn</a:t>
                      </a:r>
                      <a:r>
                        <a:rPr lang="fr-FR" dirty="0"/>
                        <a:t> 2G</a:t>
                      </a:r>
                    </a:p>
                  </a:txBody>
                  <a:tcPr/>
                </a:tc>
                <a:tc>
                  <a:txBody>
                    <a:bodyPr/>
                    <a:lstStyle/>
                    <a:p>
                      <a:pPr>
                        <a:buNone/>
                      </a:pPr>
                      <a:r>
                        <a:rPr lang="fr-FR" dirty="0"/>
                        <a:t>Longitudinal plan of </a:t>
                      </a:r>
                      <a:r>
                        <a:rPr lang="fr-FR" dirty="0" err="1"/>
                        <a:t>symmetry</a:t>
                      </a:r>
                    </a:p>
                  </a:txBody>
                  <a:tcPr/>
                </a:tc>
                <a:extLst>
                  <a:ext uri="{0D108BD9-81ED-4DB2-BD59-A6C34878D82A}">
                    <a16:rowId xmlns:a16="http://schemas.microsoft.com/office/drawing/2014/main" xmlns="" val="2472774761"/>
                  </a:ext>
                </a:extLst>
              </a:tr>
              <a:tr h="336844">
                <a:tc>
                  <a:txBody>
                    <a:bodyPr/>
                    <a:lstStyle/>
                    <a:p>
                      <a:pPr>
                        <a:buNone/>
                      </a:pPr>
                      <a:r>
                        <a:rPr lang="fr-FR" dirty="0"/>
                        <a:t>Right </a:t>
                      </a:r>
                      <a:r>
                        <a:rPr lang="fr-FR" dirty="0" err="1"/>
                        <a:t>Turn</a:t>
                      </a:r>
                      <a:r>
                        <a:rPr lang="fr-FR" dirty="0"/>
                        <a:t> 2G</a:t>
                      </a:r>
                    </a:p>
                  </a:txBody>
                  <a:tcPr/>
                </a:tc>
                <a:tc>
                  <a:txBody>
                    <a:bodyPr/>
                    <a:lstStyle/>
                    <a:p>
                      <a:pPr lvl="0" algn="l">
                        <a:buNone/>
                      </a:pPr>
                      <a:r>
                        <a:rPr lang="fr-FR" sz="1400" b="0" i="0" u="none" strike="noStrike" noProof="0" dirty="0">
                          <a:solidFill>
                            <a:srgbClr val="000000"/>
                          </a:solidFill>
                          <a:latin typeface="Arial"/>
                        </a:rPr>
                        <a:t>Longitudinal plan of </a:t>
                      </a:r>
                      <a:r>
                        <a:rPr lang="fr-FR" sz="1400" b="0" i="0" u="none" strike="noStrike" noProof="0" dirty="0" err="1">
                          <a:solidFill>
                            <a:srgbClr val="000000"/>
                          </a:solidFill>
                          <a:latin typeface="Arial"/>
                        </a:rPr>
                        <a:t>symmetry</a:t>
                      </a:r>
                      <a:endParaRPr lang="fr-FR" err="1"/>
                    </a:p>
                  </a:txBody>
                  <a:tcPr/>
                </a:tc>
                <a:extLst>
                  <a:ext uri="{0D108BD9-81ED-4DB2-BD59-A6C34878D82A}">
                    <a16:rowId xmlns:a16="http://schemas.microsoft.com/office/drawing/2014/main" xmlns="" val="3447792307"/>
                  </a:ext>
                </a:extLst>
              </a:tr>
              <a:tr h="336844">
                <a:tc>
                  <a:txBody>
                    <a:bodyPr/>
                    <a:lstStyle/>
                    <a:p>
                      <a:pPr>
                        <a:buNone/>
                      </a:pPr>
                      <a:r>
                        <a:rPr lang="fr-FR" dirty="0" err="1"/>
                        <a:t>Left</a:t>
                      </a:r>
                      <a:r>
                        <a:rPr lang="fr-FR" dirty="0"/>
                        <a:t> </a:t>
                      </a:r>
                      <a:r>
                        <a:rPr lang="fr-FR" dirty="0" err="1"/>
                        <a:t>Turn</a:t>
                      </a:r>
                      <a:r>
                        <a:rPr lang="fr-FR" dirty="0"/>
                        <a:t> 1G + </a:t>
                      </a:r>
                      <a:r>
                        <a:rPr lang="fr-FR" dirty="0" err="1"/>
                        <a:t>Braking</a:t>
                      </a:r>
                      <a:r>
                        <a:rPr lang="fr-FR" dirty="0"/>
                        <a:t> 1G </a:t>
                      </a:r>
                    </a:p>
                  </a:txBody>
                  <a:tcPr/>
                </a:tc>
                <a:tc>
                  <a:txBody>
                    <a:bodyPr/>
                    <a:lstStyle/>
                    <a:p>
                      <a:pPr>
                        <a:buNone/>
                      </a:pPr>
                      <a:r>
                        <a:rPr lang="fr-FR" dirty="0" err="1"/>
                        <a:t>Rear</a:t>
                      </a:r>
                      <a:r>
                        <a:rPr lang="fr-FR" dirty="0"/>
                        <a:t> </a:t>
                      </a:r>
                      <a:r>
                        <a:rPr lang="fr-FR" dirty="0" err="1"/>
                        <a:t>internal</a:t>
                      </a:r>
                      <a:r>
                        <a:rPr lang="fr-FR" dirty="0"/>
                        <a:t> </a:t>
                      </a:r>
                      <a:r>
                        <a:rPr lang="fr-FR" dirty="0" err="1"/>
                        <a:t>wheel</a:t>
                      </a:r>
                      <a:r>
                        <a:rPr lang="fr-FR" dirty="0"/>
                        <a:t> &gt; </a:t>
                      </a:r>
                      <a:r>
                        <a:rPr lang="fr-FR" dirty="0" err="1"/>
                        <a:t>Fz</a:t>
                      </a:r>
                      <a:r>
                        <a:rPr lang="fr-FR" dirty="0"/>
                        <a:t>=0N</a:t>
                      </a:r>
                    </a:p>
                  </a:txBody>
                  <a:tcPr/>
                </a:tc>
                <a:extLst>
                  <a:ext uri="{0D108BD9-81ED-4DB2-BD59-A6C34878D82A}">
                    <a16:rowId xmlns:a16="http://schemas.microsoft.com/office/drawing/2014/main" xmlns="" val="971388407"/>
                  </a:ext>
                </a:extLst>
              </a:tr>
              <a:tr h="336844">
                <a:tc>
                  <a:txBody>
                    <a:bodyPr/>
                    <a:lstStyle/>
                    <a:p>
                      <a:pPr>
                        <a:buNone/>
                      </a:pPr>
                      <a:r>
                        <a:rPr lang="fr-FR" dirty="0"/>
                        <a:t>Right </a:t>
                      </a:r>
                      <a:r>
                        <a:rPr lang="fr-FR" dirty="0" err="1"/>
                        <a:t>Turn</a:t>
                      </a:r>
                      <a:r>
                        <a:rPr lang="fr-FR" dirty="0"/>
                        <a:t> 1G + </a:t>
                      </a:r>
                      <a:r>
                        <a:rPr lang="fr-FR" dirty="0" err="1"/>
                        <a:t>Braking</a:t>
                      </a:r>
                      <a:r>
                        <a:rPr lang="fr-FR" dirty="0"/>
                        <a:t> 1G</a:t>
                      </a:r>
                    </a:p>
                  </a:txBody>
                  <a:tcPr/>
                </a:tc>
                <a:tc>
                  <a:txBody>
                    <a:bodyPr/>
                    <a:lstStyle/>
                    <a:p>
                      <a:pPr>
                        <a:buNone/>
                      </a:pPr>
                      <a:r>
                        <a:rPr lang="fr-FR" dirty="0" err="1"/>
                        <a:t>Rear</a:t>
                      </a:r>
                      <a:r>
                        <a:rPr lang="fr-FR" dirty="0"/>
                        <a:t> </a:t>
                      </a:r>
                      <a:r>
                        <a:rPr lang="fr-FR" dirty="0" err="1"/>
                        <a:t>internal</a:t>
                      </a:r>
                      <a:r>
                        <a:rPr lang="fr-FR" dirty="0"/>
                        <a:t> </a:t>
                      </a:r>
                      <a:r>
                        <a:rPr lang="fr-FR" dirty="0" err="1"/>
                        <a:t>wheel</a:t>
                      </a:r>
                      <a:r>
                        <a:rPr lang="fr-FR" dirty="0"/>
                        <a:t> &gt; </a:t>
                      </a:r>
                      <a:r>
                        <a:rPr lang="fr-FR" dirty="0" err="1"/>
                        <a:t>Fz</a:t>
                      </a:r>
                      <a:r>
                        <a:rPr lang="fr-FR" dirty="0"/>
                        <a:t>=0N</a:t>
                      </a:r>
                    </a:p>
                  </a:txBody>
                  <a:tcPr/>
                </a:tc>
                <a:extLst>
                  <a:ext uri="{0D108BD9-81ED-4DB2-BD59-A6C34878D82A}">
                    <a16:rowId xmlns:a16="http://schemas.microsoft.com/office/drawing/2014/main" xmlns="" val="2743259065"/>
                  </a:ext>
                </a:extLst>
              </a:tr>
              <a:tr h="336844">
                <a:tc>
                  <a:txBody>
                    <a:bodyPr/>
                    <a:lstStyle/>
                    <a:p>
                      <a:pPr lvl="0">
                        <a:buNone/>
                      </a:pPr>
                      <a:r>
                        <a:rPr lang="fr-FR" dirty="0" err="1"/>
                        <a:t>Acceleration</a:t>
                      </a:r>
                      <a:r>
                        <a:rPr lang="fr-FR" dirty="0"/>
                        <a:t> 0.77G </a:t>
                      </a:r>
                    </a:p>
                  </a:txBody>
                  <a:tcPr/>
                </a:tc>
                <a:tc>
                  <a:txBody>
                    <a:bodyPr/>
                    <a:lstStyle/>
                    <a:p>
                      <a:pPr lvl="0">
                        <a:buNone/>
                      </a:pPr>
                      <a:r>
                        <a:rPr lang="fr-FR" dirty="0" err="1"/>
                        <a:t>Lateral</a:t>
                      </a:r>
                      <a:r>
                        <a:rPr lang="fr-FR" dirty="0"/>
                        <a:t> plan of symmetry</a:t>
                      </a:r>
                      <a:endParaRPr lang="fr-FR" dirty="0" err="1"/>
                    </a:p>
                  </a:txBody>
                  <a:tcPr/>
                </a:tc>
                <a:extLst>
                  <a:ext uri="{0D108BD9-81ED-4DB2-BD59-A6C34878D82A}">
                    <a16:rowId xmlns:a16="http://schemas.microsoft.com/office/drawing/2014/main" xmlns="" val="4250925287"/>
                  </a:ext>
                </a:extLst>
              </a:tr>
              <a:tr h="336844">
                <a:tc>
                  <a:txBody>
                    <a:bodyPr/>
                    <a:lstStyle/>
                    <a:p>
                      <a:pPr lvl="0">
                        <a:buNone/>
                      </a:pPr>
                      <a:r>
                        <a:rPr lang="fr-FR" dirty="0" err="1"/>
                        <a:t>Braking</a:t>
                      </a:r>
                      <a:r>
                        <a:rPr lang="fr-FR" dirty="0"/>
                        <a:t> 2G</a:t>
                      </a:r>
                    </a:p>
                  </a:txBody>
                  <a:tcPr/>
                </a:tc>
                <a:tc>
                  <a:txBody>
                    <a:bodyPr/>
                    <a:lstStyle/>
                    <a:p>
                      <a:pPr lvl="0">
                        <a:buNone/>
                      </a:pPr>
                      <a:r>
                        <a:rPr lang="fr-FR" dirty="0" err="1"/>
                        <a:t>Lateral</a:t>
                      </a:r>
                      <a:r>
                        <a:rPr lang="fr-FR" dirty="0"/>
                        <a:t> plan of </a:t>
                      </a:r>
                      <a:r>
                        <a:rPr lang="fr-FR" dirty="0" err="1"/>
                        <a:t>symmetry</a:t>
                      </a:r>
                    </a:p>
                  </a:txBody>
                  <a:tcPr/>
                </a:tc>
                <a:extLst>
                  <a:ext uri="{0D108BD9-81ED-4DB2-BD59-A6C34878D82A}">
                    <a16:rowId xmlns:a16="http://schemas.microsoft.com/office/drawing/2014/main" xmlns="" val="753501419"/>
                  </a:ext>
                </a:extLst>
              </a:tr>
              <a:tr h="336844">
                <a:tc>
                  <a:txBody>
                    <a:bodyPr/>
                    <a:lstStyle/>
                    <a:p>
                      <a:pPr lvl="0">
                        <a:buNone/>
                      </a:pPr>
                      <a:r>
                        <a:rPr lang="fr-FR" dirty="0"/>
                        <a:t>Inverse </a:t>
                      </a:r>
                      <a:r>
                        <a:rPr lang="fr-FR" dirty="0" err="1"/>
                        <a:t>Braking</a:t>
                      </a:r>
                      <a:r>
                        <a:rPr lang="fr-FR" dirty="0"/>
                        <a:t> 0.5G</a:t>
                      </a:r>
                    </a:p>
                  </a:txBody>
                  <a:tcPr/>
                </a:tc>
                <a:tc>
                  <a:txBody>
                    <a:bodyPr/>
                    <a:lstStyle/>
                    <a:p>
                      <a:pPr lvl="0">
                        <a:buNone/>
                      </a:pPr>
                      <a:r>
                        <a:rPr lang="fr-FR" dirty="0" err="1"/>
                        <a:t>Lateral</a:t>
                      </a:r>
                      <a:r>
                        <a:rPr lang="fr-FR" dirty="0"/>
                        <a:t> plan of </a:t>
                      </a:r>
                      <a:r>
                        <a:rPr lang="fr-FR" dirty="0" err="1"/>
                        <a:t>symmetry</a:t>
                      </a:r>
                    </a:p>
                  </a:txBody>
                  <a:tcPr/>
                </a:tc>
                <a:extLst>
                  <a:ext uri="{0D108BD9-81ED-4DB2-BD59-A6C34878D82A}">
                    <a16:rowId xmlns:a16="http://schemas.microsoft.com/office/drawing/2014/main" xmlns="" val="147080617"/>
                  </a:ext>
                </a:extLst>
              </a:tr>
              <a:tr h="336844">
                <a:tc>
                  <a:txBody>
                    <a:bodyPr/>
                    <a:lstStyle/>
                    <a:p>
                      <a:pPr lvl="0">
                        <a:buNone/>
                      </a:pPr>
                      <a:r>
                        <a:rPr lang="fr-FR" dirty="0" err="1"/>
                        <a:t>Bump</a:t>
                      </a:r>
                      <a:r>
                        <a:rPr lang="fr-FR" dirty="0"/>
                        <a:t> 3G</a:t>
                      </a:r>
                    </a:p>
                  </a:txBody>
                  <a:tcPr/>
                </a:tc>
                <a:tc>
                  <a:txBody>
                    <a:bodyPr/>
                    <a:lstStyle/>
                    <a:p>
                      <a:pPr lvl="0">
                        <a:buNone/>
                      </a:pPr>
                      <a:r>
                        <a:rPr lang="fr-FR" dirty="0" err="1"/>
                        <a:t>Lateral</a:t>
                      </a:r>
                      <a:r>
                        <a:rPr lang="fr-FR" dirty="0"/>
                        <a:t> plan of </a:t>
                      </a:r>
                      <a:r>
                        <a:rPr lang="fr-FR" dirty="0" err="1"/>
                        <a:t>symmetry</a:t>
                      </a:r>
                    </a:p>
                  </a:txBody>
                  <a:tcPr/>
                </a:tc>
                <a:extLst>
                  <a:ext uri="{0D108BD9-81ED-4DB2-BD59-A6C34878D82A}">
                    <a16:rowId xmlns:a16="http://schemas.microsoft.com/office/drawing/2014/main" xmlns="" val="746656694"/>
                  </a:ext>
                </a:extLst>
              </a:tr>
            </a:tbl>
          </a:graphicData>
        </a:graphic>
      </p:graphicFrame>
      <p:sp>
        <p:nvSpPr>
          <p:cNvPr id="9" name="Google Shape;1418;p130"/>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MPL</a:t>
            </a:r>
            <a:endParaRPr sz="1800">
              <a:solidFill>
                <a:srgbClr val="980000"/>
              </a:solidFill>
            </a:endParaRPr>
          </a:p>
        </p:txBody>
      </p:sp>
      <p:pic>
        <p:nvPicPr>
          <p:cNvPr id="10" name="Google Shape;1419;p130"/>
          <p:cNvPicPr preferRelativeResize="0"/>
          <p:nvPr/>
        </p:nvPicPr>
        <p:blipFill>
          <a:blip r:embed="rId2">
            <a:alphaModFix/>
          </a:blip>
          <a:stretch>
            <a:fillRect/>
          </a:stretch>
        </p:blipFill>
        <p:spPr>
          <a:xfrm>
            <a:off x="8498975" y="19725"/>
            <a:ext cx="518706" cy="661800"/>
          </a:xfrm>
          <a:prstGeom prst="rect">
            <a:avLst/>
          </a:prstGeom>
          <a:noFill/>
          <a:ln>
            <a:noFill/>
          </a:ln>
        </p:spPr>
      </p:pic>
    </p:spTree>
    <p:extLst>
      <p:ext uri="{BB962C8B-B14F-4D97-AF65-F5344CB8AC3E}">
        <p14:creationId xmlns:p14="http://schemas.microsoft.com/office/powerpoint/2010/main" val="215910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18</a:t>
            </a:fld>
            <a:endParaRPr/>
          </a:p>
        </p:txBody>
      </p:sp>
      <p:sp>
        <p:nvSpPr>
          <p:cNvPr id="270" name="Google Shape;270;p2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a:t>
            </a:r>
            <a:endParaRPr/>
          </a:p>
        </p:txBody>
      </p:sp>
      <p:sp>
        <p:nvSpPr>
          <p:cNvPr id="271" name="Google Shape;271;p27"/>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72" name="Google Shape;272;p27"/>
          <p:cNvPicPr preferRelativeResize="0"/>
          <p:nvPr/>
        </p:nvPicPr>
        <p:blipFill rotWithShape="1">
          <a:blip r:embed="rId3">
            <a:alphaModFix/>
          </a:blip>
          <a:srcRect l="46901"/>
          <a:stretch/>
        </p:blipFill>
        <p:spPr>
          <a:xfrm>
            <a:off x="8626875" y="46375"/>
            <a:ext cx="323501" cy="608500"/>
          </a:xfrm>
          <a:prstGeom prst="rect">
            <a:avLst/>
          </a:prstGeom>
          <a:noFill/>
          <a:ln>
            <a:noFill/>
          </a:ln>
        </p:spPr>
      </p:pic>
      <p:graphicFrame>
        <p:nvGraphicFramePr>
          <p:cNvPr id="8" name="Tableau 7"/>
          <p:cNvGraphicFramePr>
            <a:graphicFrameLocks noGrp="1"/>
          </p:cNvGraphicFramePr>
          <p:nvPr>
            <p:extLst>
              <p:ext uri="{D42A27DB-BD31-4B8C-83A1-F6EECF244321}">
                <p14:modId xmlns:p14="http://schemas.microsoft.com/office/powerpoint/2010/main" val="3145315357"/>
              </p:ext>
            </p:extLst>
          </p:nvPr>
        </p:nvGraphicFramePr>
        <p:xfrm>
          <a:off x="621793" y="1307059"/>
          <a:ext cx="8005082" cy="2199197"/>
        </p:xfrm>
        <a:graphic>
          <a:graphicData uri="http://schemas.openxmlformats.org/drawingml/2006/table">
            <a:tbl>
              <a:tblPr firstRow="1" bandRow="1">
                <a:tableStyleId>{5C22544A-7EE6-4342-B048-85BDC9FD1C3A}</a:tableStyleId>
              </a:tblPr>
              <a:tblGrid>
                <a:gridCol w="1799013">
                  <a:extLst>
                    <a:ext uri="{9D8B030D-6E8A-4147-A177-3AD203B41FA5}">
                      <a16:colId xmlns:a16="http://schemas.microsoft.com/office/drawing/2014/main" xmlns="" val="594091192"/>
                    </a:ext>
                  </a:extLst>
                </a:gridCol>
                <a:gridCol w="6206069">
                  <a:extLst>
                    <a:ext uri="{9D8B030D-6E8A-4147-A177-3AD203B41FA5}">
                      <a16:colId xmlns:a16="http://schemas.microsoft.com/office/drawing/2014/main" xmlns="" val="421634816"/>
                    </a:ext>
                  </a:extLst>
                </a:gridCol>
              </a:tblGrid>
              <a:tr h="314171">
                <a:tc>
                  <a:txBody>
                    <a:bodyPr/>
                    <a:lstStyle/>
                    <a:p>
                      <a:pPr algn="ctr"/>
                      <a:r>
                        <a:rPr lang="fr-FR" dirty="0"/>
                        <a:t>Véhicule</a:t>
                      </a:r>
                    </a:p>
                  </a:txBody>
                  <a:tcPr/>
                </a:tc>
                <a:tc>
                  <a:txBody>
                    <a:bodyPr/>
                    <a:lstStyle/>
                    <a:p>
                      <a:pPr algn="ctr"/>
                      <a:r>
                        <a:rPr lang="fr-FR" dirty="0"/>
                        <a:t>Choix de conception/ d’architecture</a:t>
                      </a:r>
                    </a:p>
                  </a:txBody>
                  <a:tcPr/>
                </a:tc>
                <a:extLst>
                  <a:ext uri="{0D108BD9-81ED-4DB2-BD59-A6C34878D82A}">
                    <a16:rowId xmlns:a16="http://schemas.microsoft.com/office/drawing/2014/main" xmlns="" val="4126355754"/>
                  </a:ext>
                </a:extLst>
              </a:tr>
              <a:tr h="314171">
                <a:tc>
                  <a:txBody>
                    <a:bodyPr/>
                    <a:lstStyle/>
                    <a:p>
                      <a:pPr algn="ctr"/>
                      <a:r>
                        <a:rPr lang="fr-FR" dirty="0" err="1"/>
                        <a:t>Dynamix</a:t>
                      </a:r>
                      <a:endParaRPr lang="fr-FR" dirty="0"/>
                    </a:p>
                  </a:txBody>
                  <a:tcPr/>
                </a:tc>
                <a:tc>
                  <a:txBody>
                    <a:bodyPr/>
                    <a:lstStyle/>
                    <a:p>
                      <a:pPr>
                        <a:buNone/>
                      </a:pPr>
                      <a:r>
                        <a:rPr lang="fr-FR" dirty="0"/>
                        <a:t>Disques fonte   | Frette acier   | Etriers différents av/</a:t>
                      </a:r>
                      <a:r>
                        <a:rPr lang="fr-FR" dirty="0" err="1"/>
                        <a:t>ar</a:t>
                      </a:r>
                    </a:p>
                  </a:txBody>
                  <a:tcPr/>
                </a:tc>
                <a:extLst>
                  <a:ext uri="{0D108BD9-81ED-4DB2-BD59-A6C34878D82A}">
                    <a16:rowId xmlns:a16="http://schemas.microsoft.com/office/drawing/2014/main" xmlns="" val="635365987"/>
                  </a:ext>
                </a:extLst>
              </a:tr>
              <a:tr h="314171">
                <a:tc>
                  <a:txBody>
                    <a:bodyPr/>
                    <a:lstStyle/>
                    <a:p>
                      <a:pPr algn="ctr"/>
                      <a:r>
                        <a:rPr lang="fr-FR" dirty="0" err="1"/>
                        <a:t>Atomix</a:t>
                      </a:r>
                      <a:endParaRPr lang="fr-FR" dirty="0"/>
                    </a:p>
                  </a:txBody>
                  <a:tcPr/>
                </a:tc>
                <a:tc>
                  <a:txBody>
                    <a:bodyPr/>
                    <a:lstStyle/>
                    <a:p>
                      <a:pPr lvl="0" algn="l">
                        <a:buNone/>
                      </a:pPr>
                      <a:r>
                        <a:rPr lang="fr-FR" sz="1400" b="0" i="0" u="none" strike="noStrike" noProof="0" dirty="0">
                          <a:solidFill>
                            <a:srgbClr val="000000"/>
                          </a:solidFill>
                          <a:latin typeface="Arial"/>
                        </a:rPr>
                        <a:t>Disques Inox    | Frette alu       | Etriers identiques av/</a:t>
                      </a:r>
                      <a:r>
                        <a:rPr lang="fr-FR" sz="1400" b="0" i="0" u="none" strike="noStrike" noProof="0" dirty="0" err="1">
                          <a:solidFill>
                            <a:srgbClr val="000000"/>
                          </a:solidFill>
                          <a:latin typeface="Arial"/>
                        </a:rPr>
                        <a:t>ar</a:t>
                      </a:r>
                      <a:endParaRPr lang="en-US" dirty="0" err="1"/>
                    </a:p>
                  </a:txBody>
                  <a:tcPr/>
                </a:tc>
                <a:extLst>
                  <a:ext uri="{0D108BD9-81ED-4DB2-BD59-A6C34878D82A}">
                    <a16:rowId xmlns:a16="http://schemas.microsoft.com/office/drawing/2014/main" xmlns="" val="2303818336"/>
                  </a:ext>
                </a:extLst>
              </a:tr>
              <a:tr h="314171">
                <a:tc>
                  <a:txBody>
                    <a:bodyPr/>
                    <a:lstStyle/>
                    <a:p>
                      <a:pPr algn="ctr"/>
                      <a:r>
                        <a:rPr lang="fr-FR" dirty="0" err="1"/>
                        <a:t>Kinétix</a:t>
                      </a:r>
                      <a:endParaRPr lang="fr-FR" dirty="0"/>
                    </a:p>
                  </a:txBody>
                  <a:tcPr/>
                </a:tc>
                <a:tc>
                  <a:txBody>
                    <a:bodyPr/>
                    <a:lstStyle/>
                    <a:p>
                      <a:pPr>
                        <a:buNone/>
                      </a:pPr>
                      <a:r>
                        <a:rPr lang="fr-FR" dirty="0"/>
                        <a:t>Disques Inox    | Frette ??       | Etriers identiques av/</a:t>
                      </a:r>
                      <a:r>
                        <a:rPr lang="fr-FR" dirty="0" err="1"/>
                        <a:t>ar</a:t>
                      </a:r>
                    </a:p>
                  </a:txBody>
                  <a:tcPr/>
                </a:tc>
                <a:extLst>
                  <a:ext uri="{0D108BD9-81ED-4DB2-BD59-A6C34878D82A}">
                    <a16:rowId xmlns:a16="http://schemas.microsoft.com/office/drawing/2014/main" xmlns="" val="2436741669"/>
                  </a:ext>
                </a:extLst>
              </a:tr>
              <a:tr h="314171">
                <a:tc>
                  <a:txBody>
                    <a:bodyPr/>
                    <a:lstStyle/>
                    <a:p>
                      <a:pPr algn="ctr"/>
                      <a:r>
                        <a:rPr lang="fr-FR" dirty="0" err="1"/>
                        <a:t>Olympix</a:t>
                      </a:r>
                      <a:endParaRPr lang="fr-FR" dirty="0"/>
                    </a:p>
                  </a:txBody>
                  <a:tcPr/>
                </a:tc>
                <a:tc>
                  <a:txBody>
                    <a:bodyPr/>
                    <a:lstStyle/>
                    <a:p>
                      <a:pPr>
                        <a:buNone/>
                      </a:pPr>
                      <a:r>
                        <a:rPr lang="fr-FR" dirty="0"/>
                        <a:t>Disques fonte   | Frette acier   | Etriers différents av/</a:t>
                      </a:r>
                      <a:r>
                        <a:rPr lang="fr-FR" dirty="0" err="1"/>
                        <a:t>ar</a:t>
                      </a:r>
                    </a:p>
                  </a:txBody>
                  <a:tcPr/>
                </a:tc>
                <a:extLst>
                  <a:ext uri="{0D108BD9-81ED-4DB2-BD59-A6C34878D82A}">
                    <a16:rowId xmlns:a16="http://schemas.microsoft.com/office/drawing/2014/main" xmlns="" val="3233850838"/>
                  </a:ext>
                </a:extLst>
              </a:tr>
              <a:tr h="314171">
                <a:tc>
                  <a:txBody>
                    <a:bodyPr/>
                    <a:lstStyle/>
                    <a:p>
                      <a:pPr algn="ctr"/>
                      <a:r>
                        <a:rPr lang="fr-FR" dirty="0" err="1"/>
                        <a:t>Vulcanix</a:t>
                      </a:r>
                      <a:endParaRPr lang="fr-FR" dirty="0"/>
                    </a:p>
                  </a:txBody>
                  <a:tcPr/>
                </a:tc>
                <a:tc>
                  <a:txBody>
                    <a:bodyPr/>
                    <a:lstStyle/>
                    <a:p>
                      <a:pPr>
                        <a:buNone/>
                      </a:pPr>
                      <a:r>
                        <a:rPr lang="fr-FR" b="1" dirty="0"/>
                        <a:t>Disques fonte</a:t>
                      </a:r>
                      <a:r>
                        <a:rPr lang="fr-FR" dirty="0"/>
                        <a:t> | </a:t>
                      </a:r>
                      <a:r>
                        <a:rPr lang="fr-FR" b="1" dirty="0"/>
                        <a:t>Frette acier</a:t>
                      </a:r>
                      <a:r>
                        <a:rPr lang="fr-FR" dirty="0"/>
                        <a:t> |</a:t>
                      </a:r>
                      <a:r>
                        <a:rPr lang="fr-FR" b="1" dirty="0"/>
                        <a:t> Etriers identiques</a:t>
                      </a:r>
                      <a:r>
                        <a:rPr lang="fr-FR" dirty="0"/>
                        <a:t> </a:t>
                      </a:r>
                      <a:r>
                        <a:rPr lang="fr-FR" dirty="0" smtClean="0"/>
                        <a:t>av/</a:t>
                      </a:r>
                      <a:r>
                        <a:rPr lang="fr-FR" dirty="0" err="1" smtClean="0"/>
                        <a:t>ar</a:t>
                      </a:r>
                      <a:endParaRPr lang="fr-FR" dirty="0" smtClean="0"/>
                    </a:p>
                  </a:txBody>
                  <a:tcPr/>
                </a:tc>
                <a:extLst>
                  <a:ext uri="{0D108BD9-81ED-4DB2-BD59-A6C34878D82A}">
                    <a16:rowId xmlns:a16="http://schemas.microsoft.com/office/drawing/2014/main" xmlns="" val="4142786659"/>
                  </a:ext>
                </a:extLst>
              </a:tr>
              <a:tr h="314171">
                <a:tc>
                  <a:txBody>
                    <a:bodyPr/>
                    <a:lstStyle/>
                    <a:p>
                      <a:pPr algn="ctr"/>
                      <a:r>
                        <a:rPr lang="fr-FR" dirty="0" err="1" smtClean="0"/>
                        <a:t>Optimus</a:t>
                      </a:r>
                      <a:endParaRPr lang="fr-FR" dirty="0"/>
                    </a:p>
                  </a:txBody>
                  <a:tcPr/>
                </a:tc>
                <a:tc>
                  <a:txBody>
                    <a:bodyPr/>
                    <a:lstStyle/>
                    <a:p>
                      <a:pPr>
                        <a:buNone/>
                      </a:pPr>
                      <a:r>
                        <a:rPr lang="fr-FR" dirty="0" smtClean="0"/>
                        <a:t>Disques fonte | </a:t>
                      </a:r>
                      <a:r>
                        <a:rPr lang="fr-FR" b="1" dirty="0" smtClean="0"/>
                        <a:t>Frette alu (dépend tests)</a:t>
                      </a:r>
                      <a:r>
                        <a:rPr lang="fr-FR" dirty="0" smtClean="0"/>
                        <a:t> |</a:t>
                      </a:r>
                      <a:r>
                        <a:rPr lang="fr-FR" b="1" dirty="0" smtClean="0"/>
                        <a:t> Etriers différents</a:t>
                      </a:r>
                      <a:r>
                        <a:rPr lang="fr-FR" dirty="0" smtClean="0"/>
                        <a:t> av/</a:t>
                      </a:r>
                      <a:r>
                        <a:rPr lang="fr-FR" dirty="0" err="1" smtClean="0"/>
                        <a:t>ar</a:t>
                      </a:r>
                      <a:endParaRPr lang="fr-FR" dirty="0" smtClean="0"/>
                    </a:p>
                  </a:txBody>
                  <a:tcPr/>
                </a:tc>
              </a:tr>
            </a:tbl>
          </a:graphicData>
        </a:graphic>
      </p:graphicFrame>
      <p:sp>
        <p:nvSpPr>
          <p:cNvPr id="3" name="ZoneTexte 2"/>
          <p:cNvSpPr txBox="1"/>
          <p:nvPr/>
        </p:nvSpPr>
        <p:spPr>
          <a:xfrm>
            <a:off x="2611527" y="3938231"/>
            <a:ext cx="5455340" cy="307777"/>
          </a:xfrm>
          <a:prstGeom prst="rect">
            <a:avLst/>
          </a:prstGeom>
          <a:noFill/>
        </p:spPr>
        <p:txBody>
          <a:bodyPr wrap="none" rtlCol="0">
            <a:spAutoFit/>
          </a:bodyPr>
          <a:lstStyle/>
          <a:p>
            <a:r>
              <a:rPr lang="fr-FR" b="1" dirty="0" smtClean="0"/>
              <a:t>Réutilisation des étriers de frein de </a:t>
            </a:r>
            <a:r>
              <a:rPr lang="fr-FR" b="1" dirty="0" err="1" smtClean="0"/>
              <a:t>Olympix</a:t>
            </a:r>
            <a:r>
              <a:rPr lang="fr-FR" b="1" dirty="0"/>
              <a:t> </a:t>
            </a:r>
            <a:r>
              <a:rPr lang="fr-FR" b="1" dirty="0" smtClean="0"/>
              <a:t>et maître cylindre</a:t>
            </a:r>
            <a:endParaRPr lang="fr-FR"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19</a:t>
            </a:fld>
            <a:endParaRPr/>
          </a:p>
        </p:txBody>
      </p:sp>
      <p:sp>
        <p:nvSpPr>
          <p:cNvPr id="270" name="Google Shape;270;p2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a:t>
            </a:r>
            <a:endParaRPr/>
          </a:p>
        </p:txBody>
      </p:sp>
      <p:sp>
        <p:nvSpPr>
          <p:cNvPr id="271" name="Google Shape;271;p27"/>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72" name="Google Shape;272;p27"/>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273" name="Google Shape;273;p27"/>
          <p:cNvSpPr txBox="1">
            <a:spLocks noGrp="1"/>
          </p:cNvSpPr>
          <p:nvPr>
            <p:ph type="body" idx="1"/>
          </p:nvPr>
        </p:nvSpPr>
        <p:spPr>
          <a:xfrm>
            <a:off x="211025" y="891675"/>
            <a:ext cx="8739300" cy="378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400" dirty="0">
                <a:solidFill>
                  <a:schemeClr val="accent5"/>
                </a:solidFill>
              </a:rPr>
              <a:t>Objectif :</a:t>
            </a:r>
            <a:r>
              <a:rPr lang="fr-FR" sz="1400" dirty="0"/>
              <a:t> Gain de masse</a:t>
            </a:r>
            <a:endParaRPr sz="1400" dirty="0"/>
          </a:p>
          <a:p>
            <a:pPr marL="457200" lvl="0" indent="-317500" algn="l" rtl="0">
              <a:spcBef>
                <a:spcPts val="560"/>
              </a:spcBef>
              <a:spcAft>
                <a:spcPts val="0"/>
              </a:spcAft>
              <a:buSzPts val="1400"/>
              <a:buChar char="•"/>
            </a:pPr>
            <a:r>
              <a:rPr lang="fr-FR" sz="1400" dirty="0" err="1">
                <a:latin typeface="Arial"/>
                <a:ea typeface="Arial"/>
                <a:cs typeface="Arial"/>
                <a:sym typeface="Arial"/>
              </a:rPr>
              <a:t>Vulcanix</a:t>
            </a:r>
            <a:r>
              <a:rPr lang="fr-FR" sz="1400" dirty="0">
                <a:latin typeface="Arial"/>
                <a:ea typeface="Arial"/>
                <a:cs typeface="Arial"/>
                <a:sym typeface="Arial"/>
              </a:rPr>
              <a:t> </a:t>
            </a:r>
            <a:r>
              <a:rPr lang="fr-FR" sz="1400" b="0" dirty="0">
                <a:latin typeface="Arial"/>
                <a:ea typeface="Arial"/>
                <a:cs typeface="Arial"/>
                <a:sym typeface="Arial"/>
              </a:rPr>
              <a:t>: Masse de 550 g par disque</a:t>
            </a:r>
            <a:endParaRPr sz="1400" b="0" dirty="0">
              <a:latin typeface="Arial"/>
              <a:ea typeface="Arial"/>
              <a:cs typeface="Arial"/>
              <a:sym typeface="Arial"/>
            </a:endParaRPr>
          </a:p>
          <a:p>
            <a:pPr marL="457200" lvl="0" indent="-317500" algn="l" rtl="0">
              <a:spcBef>
                <a:spcPts val="560"/>
              </a:spcBef>
              <a:spcAft>
                <a:spcPts val="0"/>
              </a:spcAft>
              <a:buSzPts val="1400"/>
              <a:buChar char="•"/>
            </a:pPr>
            <a:r>
              <a:rPr lang="fr-FR" sz="1400" b="0" dirty="0">
                <a:latin typeface="Arial"/>
                <a:ea typeface="Arial"/>
                <a:cs typeface="Arial"/>
                <a:sym typeface="Arial"/>
              </a:rPr>
              <a:t>Les trous sur le disque ci-contre représentent 15% de la surface.</a:t>
            </a:r>
            <a:endParaRPr sz="1400" b="0" dirty="0">
              <a:latin typeface="Arial"/>
              <a:ea typeface="Arial"/>
              <a:cs typeface="Arial"/>
              <a:sym typeface="Arial"/>
            </a:endParaRPr>
          </a:p>
          <a:p>
            <a:pPr marL="457200" lvl="0" indent="-317500" algn="l" rtl="0">
              <a:spcBef>
                <a:spcPts val="560"/>
              </a:spcBef>
              <a:spcAft>
                <a:spcPts val="0"/>
              </a:spcAft>
              <a:buSzPts val="1400"/>
              <a:buChar char="•"/>
            </a:pPr>
            <a:r>
              <a:rPr lang="fr-FR" sz="1400" b="0" dirty="0">
                <a:latin typeface="Arial"/>
                <a:ea typeface="Arial"/>
                <a:cs typeface="Arial"/>
                <a:sym typeface="Arial"/>
              </a:rPr>
              <a:t>Les mêmes trous sur les disques </a:t>
            </a:r>
            <a:r>
              <a:rPr lang="fr-FR" sz="1400" b="0" dirty="0" err="1">
                <a:latin typeface="Arial"/>
                <a:ea typeface="Arial"/>
                <a:cs typeface="Arial"/>
                <a:sym typeface="Arial"/>
              </a:rPr>
              <a:t>Beringer</a:t>
            </a:r>
            <a:r>
              <a:rPr lang="fr-FR" sz="1400" b="0" dirty="0">
                <a:latin typeface="Arial"/>
                <a:ea typeface="Arial"/>
                <a:cs typeface="Arial"/>
                <a:sym typeface="Arial"/>
              </a:rPr>
              <a:t> = gain de 300g.</a:t>
            </a:r>
            <a:endParaRPr sz="1400" b="0" dirty="0">
              <a:latin typeface="Arial"/>
              <a:ea typeface="Arial"/>
              <a:cs typeface="Arial"/>
              <a:sym typeface="Arial"/>
            </a:endParaRPr>
          </a:p>
          <a:p>
            <a:pPr marL="0" lvl="0" indent="0" algn="l" rtl="0">
              <a:spcBef>
                <a:spcPts val="560"/>
              </a:spcBef>
              <a:spcAft>
                <a:spcPts val="0"/>
              </a:spcAft>
              <a:buNone/>
            </a:pPr>
            <a:endParaRPr sz="1400" dirty="0">
              <a:latin typeface="Arial"/>
              <a:ea typeface="Arial"/>
              <a:cs typeface="Arial"/>
              <a:sym typeface="Arial"/>
            </a:endParaRPr>
          </a:p>
          <a:p>
            <a:pPr marL="0" lvl="0" indent="0" algn="l" rtl="0">
              <a:spcBef>
                <a:spcPts val="560"/>
              </a:spcBef>
              <a:spcAft>
                <a:spcPts val="0"/>
              </a:spcAft>
              <a:buClr>
                <a:srgbClr val="000000"/>
              </a:buClr>
              <a:buSzPts val="1100"/>
              <a:buFont typeface="Arial"/>
              <a:buNone/>
            </a:pPr>
            <a:r>
              <a:rPr lang="fr-FR" sz="1400" dirty="0">
                <a:solidFill>
                  <a:schemeClr val="accent4"/>
                </a:solidFill>
              </a:rPr>
              <a:t>Fait : </a:t>
            </a:r>
            <a:endParaRPr sz="1400" b="0" dirty="0">
              <a:solidFill>
                <a:schemeClr val="accent4"/>
              </a:solidFil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Modèle thermique sous </a:t>
            </a:r>
            <a:r>
              <a:rPr lang="fr-FR" sz="1400" b="0" dirty="0" err="1">
                <a:latin typeface="Arial"/>
                <a:ea typeface="Arial"/>
                <a:cs typeface="Arial"/>
                <a:sym typeface="Arial"/>
              </a:rPr>
              <a:t>Ansys</a:t>
            </a:r>
            <a:r>
              <a:rPr lang="fr-FR" sz="1400" b="0" dirty="0">
                <a:latin typeface="Arial"/>
                <a:ea typeface="Arial"/>
                <a:cs typeface="Arial"/>
                <a:sym typeface="Arial"/>
              </a:rPr>
              <a:t> : </a:t>
            </a:r>
            <a:endParaRPr sz="1400" b="0" dirty="0">
              <a:latin typeface="Arial"/>
              <a:ea typeface="Arial"/>
              <a:cs typeface="Arial"/>
              <a:sym typeface="Aria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Problème pour déterminer le coefficient d’échange.</a:t>
            </a:r>
            <a:endParaRPr sz="1400" b="0" dirty="0">
              <a:latin typeface="Arial"/>
              <a:ea typeface="Arial"/>
              <a:cs typeface="Arial"/>
              <a:sym typeface="Aria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Contact avec Christophe Corre pour un modèle </a:t>
            </a:r>
            <a:r>
              <a:rPr lang="fr-FR" sz="1400" b="0" dirty="0" err="1">
                <a:latin typeface="Arial"/>
                <a:ea typeface="Arial"/>
                <a:cs typeface="Arial"/>
                <a:sym typeface="Arial"/>
              </a:rPr>
              <a:t>méca</a:t>
            </a:r>
            <a:r>
              <a:rPr lang="fr-FR" sz="1400" b="0" dirty="0">
                <a:latin typeface="Arial"/>
                <a:ea typeface="Arial"/>
                <a:cs typeface="Arial"/>
                <a:sym typeface="Arial"/>
              </a:rPr>
              <a:t> flux en convection forcée.</a:t>
            </a:r>
            <a:endParaRPr sz="1400" b="0" dirty="0"/>
          </a:p>
          <a:p>
            <a:pPr marL="0" lvl="0" indent="0" algn="l" rtl="0">
              <a:spcBef>
                <a:spcPts val="560"/>
              </a:spcBef>
              <a:spcAft>
                <a:spcPts val="0"/>
              </a:spcAft>
              <a:buClr>
                <a:srgbClr val="000000"/>
              </a:buClr>
              <a:buSzPts val="1100"/>
              <a:buFont typeface="Arial"/>
              <a:buNone/>
            </a:pPr>
            <a:endParaRPr sz="1400" b="0" dirty="0"/>
          </a:p>
          <a:p>
            <a:pPr marL="0" lvl="0" indent="0" algn="l" rtl="0">
              <a:spcBef>
                <a:spcPts val="560"/>
              </a:spcBef>
              <a:spcAft>
                <a:spcPts val="0"/>
              </a:spcAft>
              <a:buClr>
                <a:srgbClr val="000000"/>
              </a:buClr>
              <a:buSzPts val="1100"/>
              <a:buFont typeface="Arial"/>
              <a:buNone/>
            </a:pPr>
            <a:r>
              <a:rPr lang="fr-FR" sz="1400" dirty="0">
                <a:solidFill>
                  <a:srgbClr val="FF0000"/>
                </a:solidFill>
              </a:rPr>
              <a:t>Reste à faire :</a:t>
            </a:r>
            <a:r>
              <a:rPr lang="fr-FR" sz="1400" b="0" dirty="0"/>
              <a:t> </a:t>
            </a:r>
            <a:endParaRPr sz="1400" b="0" dirty="0"/>
          </a:p>
          <a:p>
            <a:pPr marL="457200" lvl="0" indent="-317500" algn="l" rtl="0">
              <a:spcBef>
                <a:spcPts val="560"/>
              </a:spcBef>
              <a:spcAft>
                <a:spcPts val="0"/>
              </a:spcAft>
              <a:buSzPts val="1400"/>
              <a:buChar char="•"/>
            </a:pPr>
            <a:r>
              <a:rPr lang="fr-FR" sz="1400" b="0" dirty="0"/>
              <a:t>Fiabiliser le modèle et tester des géométries de disques de frein troués (réalisés par un première année)</a:t>
            </a:r>
            <a:endParaRPr sz="1400" dirty="0">
              <a:latin typeface="Arial"/>
              <a:ea typeface="Arial"/>
              <a:cs typeface="Arial"/>
              <a:sym typeface="Arial"/>
            </a:endParaRPr>
          </a:p>
          <a:p>
            <a:pPr marL="457200" lvl="0" indent="0" algn="l" rtl="0">
              <a:spcBef>
                <a:spcPts val="560"/>
              </a:spcBef>
              <a:spcAft>
                <a:spcPts val="0"/>
              </a:spcAft>
              <a:buNone/>
            </a:pPr>
            <a:endParaRPr sz="1400" dirty="0"/>
          </a:p>
        </p:txBody>
      </p:sp>
    </p:spTree>
    <p:extLst>
      <p:ext uri="{BB962C8B-B14F-4D97-AF65-F5344CB8AC3E}">
        <p14:creationId xmlns:p14="http://schemas.microsoft.com/office/powerpoint/2010/main" val="369525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a:t>
            </a:fld>
            <a:endParaRPr/>
          </a:p>
        </p:txBody>
      </p:sp>
      <p:sp>
        <p:nvSpPr>
          <p:cNvPr id="125" name="Google Shape;125;p14"/>
          <p:cNvSpPr txBox="1">
            <a:spLocks noGrp="1"/>
          </p:cNvSpPr>
          <p:nvPr>
            <p:ph type="body" idx="1"/>
          </p:nvPr>
        </p:nvSpPr>
        <p:spPr>
          <a:xfrm>
            <a:off x="2270400" y="805075"/>
            <a:ext cx="52923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B10404"/>
              </a:buClr>
              <a:buSzPts val="1800"/>
              <a:buFont typeface="Corbel"/>
              <a:buAutoNum type="arabicPeriod"/>
            </a:pPr>
            <a:r>
              <a:rPr lang="fr-FR" sz="1800"/>
              <a:t>S1 - Liaison au sol mécatronique (3h)</a:t>
            </a:r>
            <a:endParaRPr sz="1100">
              <a:solidFill>
                <a:srgbClr val="000000"/>
              </a:solidFill>
            </a:endParaRPr>
          </a:p>
          <a:p>
            <a:pPr marL="914400" lvl="1" indent="-298450" algn="l" rtl="0">
              <a:spcBef>
                <a:spcPts val="0"/>
              </a:spcBef>
              <a:spcAft>
                <a:spcPts val="0"/>
              </a:spcAft>
              <a:buClr>
                <a:srgbClr val="000000"/>
              </a:buClr>
              <a:buSzPts val="1100"/>
              <a:buAutoNum type="alphaLcPeriod"/>
            </a:pPr>
            <a:r>
              <a:rPr lang="fr-FR" sz="1100">
                <a:solidFill>
                  <a:srgbClr val="000000"/>
                </a:solidFill>
              </a:rPr>
              <a:t>Système de freinage</a:t>
            </a:r>
            <a:endParaRPr sz="1100">
              <a:solidFill>
                <a:srgbClr val="000000"/>
              </a:solidFill>
            </a:endParaRPr>
          </a:p>
          <a:p>
            <a:pPr marL="914400" lvl="1" indent="-298450" algn="l" rtl="0">
              <a:spcBef>
                <a:spcPts val="0"/>
              </a:spcBef>
              <a:spcAft>
                <a:spcPts val="0"/>
              </a:spcAft>
              <a:buClr>
                <a:srgbClr val="000000"/>
              </a:buClr>
              <a:buSzPts val="1100"/>
              <a:buAutoNum type="alphaLcPeriod"/>
            </a:pPr>
            <a:r>
              <a:rPr lang="fr-FR" sz="1100">
                <a:solidFill>
                  <a:schemeClr val="dk1"/>
                </a:solidFill>
              </a:rPr>
              <a:t>Roue équipée</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Suspension</a:t>
            </a:r>
            <a:endParaRPr sz="1100">
              <a:solidFill>
                <a:schemeClr val="dk1"/>
              </a:solidFill>
            </a:endParaRPr>
          </a:p>
          <a:p>
            <a:pPr marL="914400" lvl="1" indent="-298450" algn="l" rtl="0">
              <a:spcBef>
                <a:spcPts val="0"/>
              </a:spcBef>
              <a:spcAft>
                <a:spcPts val="0"/>
              </a:spcAft>
              <a:buClr>
                <a:srgbClr val="000000"/>
              </a:buClr>
              <a:buSzPts val="1100"/>
              <a:buAutoNum type="alphaLcPeriod"/>
            </a:pPr>
            <a:r>
              <a:rPr lang="fr-FR" sz="1100">
                <a:solidFill>
                  <a:srgbClr val="000000"/>
                </a:solidFill>
              </a:rPr>
              <a:t>Triangles</a:t>
            </a:r>
            <a:endParaRPr sz="1100">
              <a:solidFill>
                <a:srgbClr val="000000"/>
              </a:solidFill>
            </a:endParaRPr>
          </a:p>
          <a:p>
            <a:pPr marL="914400" lvl="1" indent="-298450" algn="l" rtl="0">
              <a:spcBef>
                <a:spcPts val="0"/>
              </a:spcBef>
              <a:spcAft>
                <a:spcPts val="0"/>
              </a:spcAft>
              <a:buClr>
                <a:srgbClr val="000000"/>
              </a:buClr>
              <a:buSzPts val="1100"/>
              <a:buAutoNum type="alphaLcPeriod"/>
            </a:pPr>
            <a:r>
              <a:rPr lang="fr-FR" sz="1100">
                <a:solidFill>
                  <a:srgbClr val="000000"/>
                </a:solidFill>
              </a:rPr>
              <a:t>Direction</a:t>
            </a:r>
            <a:endParaRPr sz="1100">
              <a:solidFill>
                <a:srgbClr val="000000"/>
              </a:solidFill>
            </a:endParaRPr>
          </a:p>
          <a:p>
            <a:pPr marL="457200" lvl="0" indent="-342900" algn="l" rtl="0">
              <a:spcBef>
                <a:spcPts val="0"/>
              </a:spcBef>
              <a:spcAft>
                <a:spcPts val="0"/>
              </a:spcAft>
              <a:buClr>
                <a:schemeClr val="accent1"/>
              </a:buClr>
              <a:buSzPts val="1800"/>
              <a:buFont typeface="Corbel"/>
              <a:buAutoNum type="arabicPeriod"/>
            </a:pPr>
            <a:r>
              <a:rPr lang="fr-FR" sz="1800"/>
              <a:t>S4 - Système SEISM (1h)</a:t>
            </a:r>
            <a:endParaRPr sz="1800"/>
          </a:p>
          <a:p>
            <a:pPr marL="914400" lvl="1" indent="-298450" algn="l" rtl="0">
              <a:spcBef>
                <a:spcPts val="0"/>
              </a:spcBef>
              <a:spcAft>
                <a:spcPts val="0"/>
              </a:spcAft>
              <a:buClr>
                <a:schemeClr val="dk1"/>
              </a:buClr>
              <a:buSzPts val="1100"/>
              <a:buAutoNum type="alphaLcPeriod"/>
            </a:pPr>
            <a:r>
              <a:rPr lang="fr-FR" sz="1100">
                <a:solidFill>
                  <a:schemeClr val="dk1"/>
                </a:solidFill>
              </a:rPr>
              <a:t>Organisation</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Faisceau</a:t>
            </a:r>
            <a:endParaRPr sz="1100">
              <a:solidFill>
                <a:srgbClr val="000000"/>
              </a:solidFill>
            </a:endParaRPr>
          </a:p>
          <a:p>
            <a:pPr marL="457200" lvl="0" indent="-342900" algn="l" rtl="0">
              <a:spcBef>
                <a:spcPts val="0"/>
              </a:spcBef>
              <a:spcAft>
                <a:spcPts val="0"/>
              </a:spcAft>
              <a:buClr>
                <a:srgbClr val="B10404"/>
              </a:buClr>
              <a:buSzPts val="1800"/>
              <a:buFont typeface="Corbel"/>
              <a:buAutoNum type="arabicPeriod"/>
            </a:pPr>
            <a:r>
              <a:rPr lang="fr-FR" sz="1800"/>
              <a:t>S3 - Châssis équipé et aérodynamique (2h)</a:t>
            </a:r>
            <a:endParaRPr sz="1800"/>
          </a:p>
          <a:p>
            <a:pPr marL="914400" lvl="1" indent="-298450" algn="l" rtl="0">
              <a:spcBef>
                <a:spcPts val="0"/>
              </a:spcBef>
              <a:spcAft>
                <a:spcPts val="0"/>
              </a:spcAft>
              <a:buSzPts val="1100"/>
              <a:buAutoNum type="alphaLcPeriod"/>
            </a:pPr>
            <a:r>
              <a:rPr lang="fr-FR" sz="1100"/>
              <a:t>Ergonomie</a:t>
            </a:r>
            <a:endParaRPr sz="1100"/>
          </a:p>
          <a:p>
            <a:pPr marL="914400" lvl="1" indent="-298450" algn="l" rtl="0">
              <a:spcBef>
                <a:spcPts val="0"/>
              </a:spcBef>
              <a:spcAft>
                <a:spcPts val="0"/>
              </a:spcAft>
              <a:buSzPts val="1100"/>
              <a:buAutoNum type="alphaLcPeriod"/>
            </a:pPr>
            <a:r>
              <a:rPr lang="fr-FR" sz="1100"/>
              <a:t>Structure tubulaire</a:t>
            </a:r>
            <a:endParaRPr sz="1100"/>
          </a:p>
          <a:p>
            <a:pPr marL="914400" lvl="1" indent="-298450" algn="l" rtl="0">
              <a:spcBef>
                <a:spcPts val="0"/>
              </a:spcBef>
              <a:spcAft>
                <a:spcPts val="0"/>
              </a:spcAft>
              <a:buSzPts val="1100"/>
              <a:buAutoNum type="alphaLcPeriod"/>
            </a:pPr>
            <a:r>
              <a:rPr lang="fr-FR" sz="1100"/>
              <a:t>support batterie</a:t>
            </a:r>
            <a:endParaRPr sz="1100"/>
          </a:p>
          <a:p>
            <a:pPr marL="914400" lvl="1" indent="-298450" algn="l" rtl="0">
              <a:spcBef>
                <a:spcPts val="0"/>
              </a:spcBef>
              <a:spcAft>
                <a:spcPts val="0"/>
              </a:spcAft>
              <a:buSzPts val="1100"/>
              <a:buAutoNum type="alphaLcPeriod"/>
            </a:pPr>
            <a:r>
              <a:rPr lang="fr-FR" sz="1100"/>
              <a:t>Carrosserie </a:t>
            </a:r>
            <a:endParaRPr sz="1100">
              <a:solidFill>
                <a:schemeClr val="dk1"/>
              </a:solidFill>
            </a:endParaRPr>
          </a:p>
          <a:p>
            <a:pPr marL="457200" lvl="0" indent="-342900" algn="l" rtl="0">
              <a:spcBef>
                <a:spcPts val="0"/>
              </a:spcBef>
              <a:spcAft>
                <a:spcPts val="0"/>
              </a:spcAft>
              <a:buClr>
                <a:schemeClr val="accent1"/>
              </a:buClr>
              <a:buSzPts val="1800"/>
              <a:buFont typeface="Corbel"/>
              <a:buAutoNum type="arabicPeriod"/>
            </a:pPr>
            <a:r>
              <a:rPr lang="fr-FR" sz="1800"/>
              <a:t>S2 - Motorisation instrumentée (2h)</a:t>
            </a:r>
            <a:endParaRPr sz="1800"/>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Motorisation</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Admission &amp; Echappement</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Transmission secondaire</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Refroidissement</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Réservoir d’essence</a:t>
            </a:r>
            <a:endParaRPr sz="1100">
              <a:solidFill>
                <a:schemeClr val="dk1"/>
              </a:solidFill>
            </a:endParaRPr>
          </a:p>
          <a:p>
            <a:pPr marL="0" lvl="0" indent="0" algn="l" rtl="0">
              <a:spcBef>
                <a:spcPts val="0"/>
              </a:spcBef>
              <a:spcAft>
                <a:spcPts val="0"/>
              </a:spcAft>
              <a:buNone/>
            </a:pPr>
            <a:endParaRPr sz="1100"/>
          </a:p>
          <a:p>
            <a:pPr marL="457200" lvl="0" indent="0" algn="l" rtl="0">
              <a:spcBef>
                <a:spcPts val="0"/>
              </a:spcBef>
              <a:spcAft>
                <a:spcPts val="0"/>
              </a:spcAft>
              <a:buNone/>
            </a:pPr>
            <a:endParaRPr sz="2400"/>
          </a:p>
        </p:txBody>
      </p:sp>
      <p:sp>
        <p:nvSpPr>
          <p:cNvPr id="126" name="Google Shape;126;p1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Ordre du jour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8"/>
          <p:cNvSpPr txBox="1">
            <a:spLocks noGrp="1"/>
          </p:cNvSpPr>
          <p:nvPr>
            <p:ph type="body" idx="1"/>
          </p:nvPr>
        </p:nvSpPr>
        <p:spPr>
          <a:xfrm>
            <a:off x="4220625" y="951600"/>
            <a:ext cx="4729800" cy="13299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sz="1400" b="0">
              <a:latin typeface="Arial"/>
              <a:ea typeface="Arial"/>
              <a:cs typeface="Arial"/>
              <a:sym typeface="Arial"/>
            </a:endParaRPr>
          </a:p>
          <a:p>
            <a:pPr marL="0" lvl="0" indent="0" algn="l" rtl="0">
              <a:spcBef>
                <a:spcPts val="560"/>
              </a:spcBef>
              <a:spcAft>
                <a:spcPts val="0"/>
              </a:spcAft>
              <a:buNone/>
            </a:pPr>
            <a:endParaRPr sz="1400" b="0">
              <a:latin typeface="Arial"/>
              <a:ea typeface="Arial"/>
              <a:cs typeface="Arial"/>
              <a:sym typeface="Arial"/>
            </a:endParaRPr>
          </a:p>
        </p:txBody>
      </p:sp>
      <p:sp>
        <p:nvSpPr>
          <p:cNvPr id="280" name="Google Shape;280;p2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20</a:t>
            </a:fld>
            <a:endParaRPr/>
          </a:p>
        </p:txBody>
      </p:sp>
      <p:sp>
        <p:nvSpPr>
          <p:cNvPr id="281" name="Google Shape;281;p2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 : disque de frein</a:t>
            </a:r>
            <a:endParaRPr/>
          </a:p>
        </p:txBody>
      </p:sp>
      <p:sp>
        <p:nvSpPr>
          <p:cNvPr id="282" name="Google Shape;282;p28"/>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83" name="Google Shape;283;p28"/>
          <p:cNvPicPr preferRelativeResize="0"/>
          <p:nvPr/>
        </p:nvPicPr>
        <p:blipFill rotWithShape="1">
          <a:blip r:embed="rId3">
            <a:alphaModFix/>
          </a:blip>
          <a:srcRect l="46901"/>
          <a:stretch/>
        </p:blipFill>
        <p:spPr>
          <a:xfrm>
            <a:off x="8626875" y="46375"/>
            <a:ext cx="323501" cy="608500"/>
          </a:xfrm>
          <a:prstGeom prst="rect">
            <a:avLst/>
          </a:prstGeom>
          <a:noFill/>
          <a:ln>
            <a:noFill/>
          </a:ln>
        </p:spPr>
      </p:pic>
      <p:pic>
        <p:nvPicPr>
          <p:cNvPr id="7" name="Picture 7">
            <a:extLst>
              <a:ext uri="{FF2B5EF4-FFF2-40B4-BE49-F238E27FC236}">
                <a16:creationId xmlns:a16="http://schemas.microsoft.com/office/drawing/2014/main" xmlns="" id="{0862638E-D1FE-44DF-9A6E-51835777AA3F}"/>
              </a:ext>
            </a:extLst>
          </p:cNvPr>
          <p:cNvPicPr>
            <a:picLocks noChangeAspect="1"/>
          </p:cNvPicPr>
          <p:nvPr/>
        </p:nvPicPr>
        <p:blipFill>
          <a:blip r:embed="rId4"/>
          <a:stretch>
            <a:fillRect/>
          </a:stretch>
        </p:blipFill>
        <p:spPr>
          <a:xfrm>
            <a:off x="955677" y="723900"/>
            <a:ext cx="7228920" cy="36662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21</a:t>
            </a:fld>
            <a:endParaRPr/>
          </a:p>
        </p:txBody>
      </p:sp>
      <p:sp>
        <p:nvSpPr>
          <p:cNvPr id="290" name="Google Shape;290;p2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Pédalier</a:t>
            </a:r>
            <a:endParaRPr/>
          </a:p>
        </p:txBody>
      </p:sp>
      <p:sp>
        <p:nvSpPr>
          <p:cNvPr id="291" name="Google Shape;291;p29"/>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BDE</a:t>
            </a:r>
            <a:endParaRPr sz="1800">
              <a:solidFill>
                <a:srgbClr val="980000"/>
              </a:solidFill>
            </a:endParaRPr>
          </a:p>
        </p:txBody>
      </p:sp>
      <p:pic>
        <p:nvPicPr>
          <p:cNvPr id="292" name="Google Shape;292;p29"/>
          <p:cNvPicPr preferRelativeResize="0"/>
          <p:nvPr/>
        </p:nvPicPr>
        <p:blipFill>
          <a:blip r:embed="rId3">
            <a:alphaModFix/>
          </a:blip>
          <a:stretch>
            <a:fillRect/>
          </a:stretch>
        </p:blipFill>
        <p:spPr>
          <a:xfrm>
            <a:off x="8460650" y="-5665"/>
            <a:ext cx="593825" cy="712590"/>
          </a:xfrm>
          <a:prstGeom prst="rect">
            <a:avLst/>
          </a:prstGeom>
          <a:noFill/>
          <a:ln>
            <a:noFill/>
          </a:ln>
        </p:spPr>
      </p:pic>
      <p:pic>
        <p:nvPicPr>
          <p:cNvPr id="293" name="Google Shape;293;p29"/>
          <p:cNvPicPr preferRelativeResize="0"/>
          <p:nvPr/>
        </p:nvPicPr>
        <p:blipFill>
          <a:blip r:embed="rId4">
            <a:alphaModFix/>
          </a:blip>
          <a:stretch>
            <a:fillRect/>
          </a:stretch>
        </p:blipFill>
        <p:spPr>
          <a:xfrm>
            <a:off x="2606075" y="848692"/>
            <a:ext cx="4646565" cy="41571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22</a:t>
            </a:fld>
            <a:endParaRPr/>
          </a:p>
        </p:txBody>
      </p:sp>
      <p:sp>
        <p:nvSpPr>
          <p:cNvPr id="300" name="Google Shape;300;p3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Pédalier</a:t>
            </a:r>
            <a:endParaRPr/>
          </a:p>
        </p:txBody>
      </p:sp>
      <p:sp>
        <p:nvSpPr>
          <p:cNvPr id="301" name="Google Shape;301;p30"/>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BDE</a:t>
            </a:r>
            <a:endParaRPr sz="1800">
              <a:solidFill>
                <a:srgbClr val="980000"/>
              </a:solidFill>
            </a:endParaRPr>
          </a:p>
        </p:txBody>
      </p:sp>
      <p:pic>
        <p:nvPicPr>
          <p:cNvPr id="302" name="Google Shape;302;p30"/>
          <p:cNvPicPr preferRelativeResize="0"/>
          <p:nvPr/>
        </p:nvPicPr>
        <p:blipFill>
          <a:blip r:embed="rId3">
            <a:alphaModFix/>
          </a:blip>
          <a:stretch>
            <a:fillRect/>
          </a:stretch>
        </p:blipFill>
        <p:spPr>
          <a:xfrm>
            <a:off x="8460650" y="-5665"/>
            <a:ext cx="593825" cy="7125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23</a:t>
            </a:fld>
            <a:endParaRPr/>
          </a:p>
        </p:txBody>
      </p:sp>
      <p:sp>
        <p:nvSpPr>
          <p:cNvPr id="309" name="Google Shape;309;p3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Pédalier</a:t>
            </a:r>
            <a:endParaRPr/>
          </a:p>
        </p:txBody>
      </p:sp>
      <p:sp>
        <p:nvSpPr>
          <p:cNvPr id="310" name="Google Shape;310;p31"/>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BDE</a:t>
            </a:r>
            <a:endParaRPr sz="1800">
              <a:solidFill>
                <a:srgbClr val="980000"/>
              </a:solidFill>
            </a:endParaRPr>
          </a:p>
        </p:txBody>
      </p:sp>
      <p:pic>
        <p:nvPicPr>
          <p:cNvPr id="311" name="Google Shape;311;p31"/>
          <p:cNvPicPr preferRelativeResize="0"/>
          <p:nvPr/>
        </p:nvPicPr>
        <p:blipFill>
          <a:blip r:embed="rId3">
            <a:alphaModFix/>
          </a:blip>
          <a:stretch>
            <a:fillRect/>
          </a:stretch>
        </p:blipFill>
        <p:spPr>
          <a:xfrm>
            <a:off x="8460650" y="-5665"/>
            <a:ext cx="593825" cy="7125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24</a:t>
            </a:fld>
            <a:endParaRPr/>
          </a:p>
        </p:txBody>
      </p:sp>
      <p:sp>
        <p:nvSpPr>
          <p:cNvPr id="318" name="Google Shape;318;p3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Roue équipée</a:t>
            </a:r>
            <a:endParaRPr/>
          </a:p>
        </p:txBody>
      </p:sp>
      <p:sp>
        <p:nvSpPr>
          <p:cNvPr id="319" name="Google Shape;319;p32"/>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20" name="Google Shape;320;p32"/>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321" name="Google Shape;321;p32"/>
          <p:cNvSpPr txBox="1">
            <a:spLocks noGrp="1"/>
          </p:cNvSpPr>
          <p:nvPr>
            <p:ph type="body" idx="1"/>
          </p:nvPr>
        </p:nvSpPr>
        <p:spPr>
          <a:xfrm>
            <a:off x="251550" y="549200"/>
            <a:ext cx="8640900" cy="3550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Char char="•"/>
            </a:pPr>
            <a:r>
              <a:rPr lang="fr-FR" sz="1800" b="0"/>
              <a:t>Gain de masse par rapport au design de Vulcanix</a:t>
            </a:r>
            <a:endParaRPr sz="1800" b="0"/>
          </a:p>
          <a:p>
            <a:pPr marL="914400" lvl="1" indent="-342900" algn="l" rtl="0">
              <a:spcBef>
                <a:spcPts val="0"/>
              </a:spcBef>
              <a:spcAft>
                <a:spcPts val="0"/>
              </a:spcAft>
              <a:buSzPts val="1800"/>
              <a:buChar char="–"/>
            </a:pPr>
            <a:r>
              <a:rPr lang="fr-FR" sz="1800" b="0"/>
              <a:t>Changement d’intégration en gardant l’architecture de Vulcanix</a:t>
            </a:r>
            <a:r>
              <a:rPr lang="fr-FR" sz="1800"/>
              <a:t> (</a:t>
            </a:r>
            <a:r>
              <a:rPr lang="fr-FR" sz="1800" b="0"/>
              <a:t>positionnement du disque de frein, </a:t>
            </a:r>
            <a:r>
              <a:rPr lang="fr-FR" sz="1800"/>
              <a:t>…</a:t>
            </a:r>
            <a:r>
              <a:rPr lang="fr-FR" sz="1800" b="0"/>
              <a:t>)</a:t>
            </a:r>
            <a:endParaRPr sz="1800" b="0"/>
          </a:p>
          <a:p>
            <a:pPr marL="914400" lvl="1" indent="-342900" algn="l" rtl="0">
              <a:spcBef>
                <a:spcPts val="0"/>
              </a:spcBef>
              <a:spcAft>
                <a:spcPts val="0"/>
              </a:spcAft>
              <a:buSzPts val="1800"/>
              <a:buChar char="–"/>
            </a:pPr>
            <a:r>
              <a:rPr lang="fr-FR" sz="1800" b="0"/>
              <a:t>Optimisation de certaines pièces (PM, chape triangle supérieur, …)</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Première conception des roues équipées avec réalisation des changements annoncés</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Dimensionnement</a:t>
            </a:r>
            <a:endParaRPr sz="1800" b="0"/>
          </a:p>
          <a:p>
            <a:pPr marL="457200" lvl="0" indent="-342900" algn="l" rtl="0">
              <a:spcBef>
                <a:spcPts val="0"/>
              </a:spcBef>
              <a:spcAft>
                <a:spcPts val="0"/>
              </a:spcAft>
              <a:buSzPts val="1800"/>
              <a:buChar char="•"/>
            </a:pPr>
            <a:r>
              <a:rPr lang="fr-FR" sz="1800" b="0"/>
              <a:t>Vérification passage étrier arrière pour récupération sur Olympix</a:t>
            </a:r>
            <a:endParaRPr sz="1800" b="0"/>
          </a:p>
          <a:p>
            <a:pPr marL="457200" lvl="0" indent="-342900" algn="l" rtl="0">
              <a:spcBef>
                <a:spcPts val="0"/>
              </a:spcBef>
              <a:spcAft>
                <a:spcPts val="0"/>
              </a:spcAft>
              <a:buSzPts val="1800"/>
              <a:buChar char="•"/>
            </a:pPr>
            <a:r>
              <a:rPr lang="fr-FR" sz="1800" b="0"/>
              <a:t>Choix du côté de montage de la frette</a:t>
            </a:r>
            <a:endParaRPr sz="1800" b="0"/>
          </a:p>
          <a:p>
            <a:pPr marL="0" lvl="0" indent="0" algn="l" rtl="0">
              <a:spcBef>
                <a:spcPts val="560"/>
              </a:spcBef>
              <a:spcAft>
                <a:spcPts val="0"/>
              </a:spcAft>
              <a:buNone/>
            </a:pP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25</a:t>
            </a:fld>
            <a:endParaRPr/>
          </a:p>
        </p:txBody>
      </p:sp>
      <p:sp>
        <p:nvSpPr>
          <p:cNvPr id="328" name="Google Shape;328;p3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avant</a:t>
            </a:r>
            <a:endParaRPr dirty="0"/>
          </a:p>
        </p:txBody>
      </p:sp>
      <p:sp>
        <p:nvSpPr>
          <p:cNvPr id="329" name="Google Shape;329;p33"/>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30" name="Google Shape;330;p33"/>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31" name="Google Shape;331;p33"/>
          <p:cNvPicPr preferRelativeResize="0"/>
          <p:nvPr/>
        </p:nvPicPr>
        <p:blipFill>
          <a:blip r:embed="rId4">
            <a:alphaModFix/>
          </a:blip>
          <a:stretch>
            <a:fillRect/>
          </a:stretch>
        </p:blipFill>
        <p:spPr>
          <a:xfrm>
            <a:off x="687025" y="807376"/>
            <a:ext cx="3663051" cy="3399775"/>
          </a:xfrm>
          <a:prstGeom prst="rect">
            <a:avLst/>
          </a:prstGeom>
          <a:noFill/>
          <a:ln>
            <a:noFill/>
          </a:ln>
        </p:spPr>
      </p:pic>
      <p:pic>
        <p:nvPicPr>
          <p:cNvPr id="332" name="Google Shape;332;p33"/>
          <p:cNvPicPr preferRelativeResize="0"/>
          <p:nvPr/>
        </p:nvPicPr>
        <p:blipFill>
          <a:blip r:embed="rId5">
            <a:alphaModFix/>
          </a:blip>
          <a:stretch>
            <a:fillRect/>
          </a:stretch>
        </p:blipFill>
        <p:spPr>
          <a:xfrm>
            <a:off x="5013700" y="807375"/>
            <a:ext cx="3193500" cy="40162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26</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42" name="Google Shape;342;p34"/>
          <p:cNvPicPr preferRelativeResize="0"/>
          <p:nvPr/>
        </p:nvPicPr>
        <p:blipFill>
          <a:blip r:embed="rId4">
            <a:alphaModFix/>
          </a:blip>
          <a:stretch>
            <a:fillRect/>
          </a:stretch>
        </p:blipFill>
        <p:spPr>
          <a:xfrm>
            <a:off x="361200" y="773945"/>
            <a:ext cx="8020000" cy="34036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27</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Porte moyeu avant </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2462213"/>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r>
              <a:rPr lang="fr-FR" dirty="0">
                <a:solidFill>
                  <a:schemeClr val="tx1"/>
                </a:solidFill>
              </a:rPr>
              <a:t>Efforts obtenu via </a:t>
            </a:r>
            <a:r>
              <a:rPr lang="fr-FR" dirty="0" err="1">
                <a:solidFill>
                  <a:schemeClr val="tx1"/>
                </a:solidFill>
              </a:rPr>
              <a:t>MécaMaster</a:t>
            </a:r>
            <a:r>
              <a:rPr lang="fr-FR" dirty="0">
                <a:solidFill>
                  <a:schemeClr val="tx1"/>
                </a:solidFill>
              </a:rPr>
              <a:t>, imposés aux roulements/étrier</a:t>
            </a:r>
          </a:p>
          <a:p>
            <a:r>
              <a:rPr lang="fr-FR" dirty="0">
                <a:solidFill>
                  <a:schemeClr val="tx1"/>
                </a:solidFill>
              </a:rPr>
              <a:t>- Virage 1.5G + freinage 2G</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1973253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28</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Moyeu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159655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29</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44366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a:t>
            </a:fld>
            <a:endParaRPr/>
          </a:p>
        </p:txBody>
      </p:sp>
      <p:sp>
        <p:nvSpPr>
          <p:cNvPr id="133" name="Google Shape;133;p1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Motorisation Instrumentée</a:t>
            </a:r>
            <a:endParaRPr/>
          </a:p>
        </p:txBody>
      </p:sp>
      <p:sp>
        <p:nvSpPr>
          <p:cNvPr id="134" name="Google Shape;134;p15"/>
          <p:cNvSpPr txBox="1"/>
          <p:nvPr/>
        </p:nvSpPr>
        <p:spPr>
          <a:xfrm>
            <a:off x="2172025" y="2138200"/>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
        <p:nvSpPr>
          <p:cNvPr id="135" name="Google Shape;135;p15"/>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Motorisation</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Admission &amp; Echappement (13 novembre)</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Transmission secondaire (20 novembre ?)</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Refroidissement</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Réservoir d’essence (13 novembre)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30</a:t>
            </a:fld>
            <a:endParaRPr/>
          </a:p>
        </p:txBody>
      </p:sp>
      <p:sp>
        <p:nvSpPr>
          <p:cNvPr id="349" name="Google Shape;349;p3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lvl="0"/>
            <a:r>
              <a:rPr lang="fr-FR" dirty="0"/>
              <a:t>Bilan de masse : Roue équipée </a:t>
            </a:r>
            <a:r>
              <a:rPr lang="fr-FR" dirty="0" smtClean="0"/>
              <a:t>avant</a:t>
            </a:r>
            <a:endParaRPr dirty="0"/>
          </a:p>
        </p:txBody>
      </p:sp>
      <p:sp>
        <p:nvSpPr>
          <p:cNvPr id="350" name="Google Shape;350;p35"/>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51" name="Google Shape;351;p35"/>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52" name="Google Shape;352;p35"/>
          <p:cNvPicPr preferRelativeResize="0"/>
          <p:nvPr/>
        </p:nvPicPr>
        <p:blipFill>
          <a:blip r:embed="rId4">
            <a:alphaModFix/>
          </a:blip>
          <a:stretch>
            <a:fillRect/>
          </a:stretch>
        </p:blipFill>
        <p:spPr>
          <a:xfrm>
            <a:off x="2070450" y="977063"/>
            <a:ext cx="5486400" cy="3438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31</a:t>
            </a:fld>
            <a:endParaRPr/>
          </a:p>
        </p:txBody>
      </p:sp>
      <p:sp>
        <p:nvSpPr>
          <p:cNvPr id="359" name="Google Shape;359;p3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arrière</a:t>
            </a:r>
            <a:endParaRPr dirty="0"/>
          </a:p>
        </p:txBody>
      </p:sp>
      <p:sp>
        <p:nvSpPr>
          <p:cNvPr id="360" name="Google Shape;360;p36"/>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MCO</a:t>
            </a:r>
            <a:endParaRPr sz="1800">
              <a:solidFill>
                <a:srgbClr val="980000"/>
              </a:solidFill>
            </a:endParaRPr>
          </a:p>
        </p:txBody>
      </p:sp>
      <p:pic>
        <p:nvPicPr>
          <p:cNvPr id="361" name="Google Shape;361;p36"/>
          <p:cNvPicPr preferRelativeResize="0"/>
          <p:nvPr/>
        </p:nvPicPr>
        <p:blipFill>
          <a:blip r:embed="rId3">
            <a:alphaModFix/>
          </a:blip>
          <a:stretch>
            <a:fillRect/>
          </a:stretch>
        </p:blipFill>
        <p:spPr>
          <a:xfrm>
            <a:off x="152400" y="833923"/>
            <a:ext cx="4371174" cy="3234799"/>
          </a:xfrm>
          <a:prstGeom prst="rect">
            <a:avLst/>
          </a:prstGeom>
          <a:noFill/>
          <a:ln>
            <a:noFill/>
          </a:ln>
        </p:spPr>
      </p:pic>
      <p:pic>
        <p:nvPicPr>
          <p:cNvPr id="362" name="Google Shape;362;p36"/>
          <p:cNvPicPr preferRelativeResize="0"/>
          <p:nvPr/>
        </p:nvPicPr>
        <p:blipFill>
          <a:blip r:embed="rId4">
            <a:alphaModFix/>
          </a:blip>
          <a:stretch>
            <a:fillRect/>
          </a:stretch>
        </p:blipFill>
        <p:spPr>
          <a:xfrm>
            <a:off x="4718276" y="833927"/>
            <a:ext cx="3807824" cy="4013250"/>
          </a:xfrm>
          <a:prstGeom prst="rect">
            <a:avLst/>
          </a:prstGeom>
          <a:noFill/>
          <a:ln>
            <a:noFill/>
          </a:ln>
        </p:spPr>
      </p:pic>
      <p:pic>
        <p:nvPicPr>
          <p:cNvPr id="363" name="Google Shape;363;p36"/>
          <p:cNvPicPr preferRelativeResize="0"/>
          <p:nvPr/>
        </p:nvPicPr>
        <p:blipFill>
          <a:blip r:embed="rId5">
            <a:alphaModFix/>
          </a:blip>
          <a:stretch>
            <a:fillRect/>
          </a:stretch>
        </p:blipFill>
        <p:spPr>
          <a:xfrm>
            <a:off x="8526100" y="44900"/>
            <a:ext cx="345325" cy="575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32</a:t>
            </a:fld>
            <a:endParaRPr/>
          </a:p>
        </p:txBody>
      </p:sp>
      <p:sp>
        <p:nvSpPr>
          <p:cNvPr id="370" name="Google Shape;370;p3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arrière</a:t>
            </a:r>
            <a:endParaRPr dirty="0"/>
          </a:p>
        </p:txBody>
      </p:sp>
      <p:pic>
        <p:nvPicPr>
          <p:cNvPr id="371" name="Google Shape;371;p37"/>
          <p:cNvPicPr preferRelativeResize="0"/>
          <p:nvPr/>
        </p:nvPicPr>
        <p:blipFill>
          <a:blip r:embed="rId3">
            <a:alphaModFix/>
          </a:blip>
          <a:stretch>
            <a:fillRect/>
          </a:stretch>
        </p:blipFill>
        <p:spPr>
          <a:xfrm>
            <a:off x="556100" y="769787"/>
            <a:ext cx="7939239" cy="3292113"/>
          </a:xfrm>
          <a:prstGeom prst="rect">
            <a:avLst/>
          </a:prstGeom>
          <a:noFill/>
          <a:ln>
            <a:noFill/>
          </a:ln>
        </p:spPr>
      </p:pic>
      <p:sp>
        <p:nvSpPr>
          <p:cNvPr id="372"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373" name="Google Shape;373;p37"/>
          <p:cNvPicPr preferRelativeResize="0"/>
          <p:nvPr/>
        </p:nvPicPr>
        <p:blipFill>
          <a:blip r:embed="rId4">
            <a:alphaModFix/>
          </a:blip>
          <a:stretch>
            <a:fillRect/>
          </a:stretch>
        </p:blipFill>
        <p:spPr>
          <a:xfrm>
            <a:off x="8526100" y="44900"/>
            <a:ext cx="345325" cy="575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33</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Porte moyeu arrière </a:t>
            </a:r>
            <a:endParaRPr dirty="0"/>
          </a:p>
        </p:txBody>
      </p:sp>
      <p:sp>
        <p:nvSpPr>
          <p:cNvPr id="7" name="ZoneTexte 6"/>
          <p:cNvSpPr txBox="1"/>
          <p:nvPr/>
        </p:nvSpPr>
        <p:spPr>
          <a:xfrm>
            <a:off x="6319793" y="1285875"/>
            <a:ext cx="2714625" cy="2462213"/>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r>
              <a:rPr lang="fr-FR" dirty="0">
                <a:solidFill>
                  <a:schemeClr val="tx1"/>
                </a:solidFill>
              </a:rPr>
              <a:t>Efforts obtenu via </a:t>
            </a:r>
            <a:r>
              <a:rPr lang="fr-FR" dirty="0" err="1">
                <a:solidFill>
                  <a:schemeClr val="tx1"/>
                </a:solidFill>
              </a:rPr>
              <a:t>MécaMaster</a:t>
            </a:r>
            <a:r>
              <a:rPr lang="fr-FR" dirty="0">
                <a:solidFill>
                  <a:schemeClr val="tx1"/>
                </a:solidFill>
              </a:rPr>
              <a:t>, imposés aux roulements/étrier</a:t>
            </a:r>
          </a:p>
          <a:p>
            <a:r>
              <a:rPr lang="fr-FR" dirty="0">
                <a:solidFill>
                  <a:schemeClr val="tx1"/>
                </a:solidFill>
              </a:rPr>
              <a:t>- Virage 1.5G + freinage 2G</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1992109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34</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Moyeu arrière</a:t>
            </a:r>
            <a:endParaRPr dirty="0"/>
          </a:p>
        </p:txBody>
      </p:sp>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4181726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35</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 arrière</a:t>
            </a:r>
            <a:endParaRPr dirty="0"/>
          </a:p>
        </p:txBody>
      </p:sp>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417600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36</a:t>
            </a:fld>
            <a:endParaRPr/>
          </a:p>
        </p:txBody>
      </p:sp>
      <p:sp>
        <p:nvSpPr>
          <p:cNvPr id="380" name="Google Shape;380;p3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Bilan de masse : Roue équipée arrière</a:t>
            </a:r>
            <a:endParaRPr dirty="0"/>
          </a:p>
        </p:txBody>
      </p:sp>
      <p:pic>
        <p:nvPicPr>
          <p:cNvPr id="381" name="Google Shape;381;p38"/>
          <p:cNvPicPr preferRelativeResize="0"/>
          <p:nvPr/>
        </p:nvPicPr>
        <p:blipFill>
          <a:blip r:embed="rId3">
            <a:alphaModFix/>
          </a:blip>
          <a:stretch>
            <a:fillRect/>
          </a:stretch>
        </p:blipFill>
        <p:spPr>
          <a:xfrm>
            <a:off x="1852813" y="1087867"/>
            <a:ext cx="5438363" cy="3691667"/>
          </a:xfrm>
          <a:prstGeom prst="rect">
            <a:avLst/>
          </a:prstGeom>
          <a:noFill/>
          <a:ln>
            <a:noFill/>
          </a:ln>
        </p:spPr>
      </p:pic>
      <p:sp>
        <p:nvSpPr>
          <p:cNvPr id="382" name="Google Shape;382;p38"/>
          <p:cNvSpPr txBox="1"/>
          <p:nvPr/>
        </p:nvSpPr>
        <p:spPr>
          <a:xfrm>
            <a:off x="7926400" y="152024"/>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MCO</a:t>
            </a:r>
            <a:endParaRPr sz="1800">
              <a:solidFill>
                <a:srgbClr val="980000"/>
              </a:solidFill>
            </a:endParaRPr>
          </a:p>
        </p:txBody>
      </p:sp>
      <p:pic>
        <p:nvPicPr>
          <p:cNvPr id="383" name="Google Shape;383;p38"/>
          <p:cNvPicPr preferRelativeResize="0"/>
          <p:nvPr/>
        </p:nvPicPr>
        <p:blipFill>
          <a:blip r:embed="rId4">
            <a:alphaModFix/>
          </a:blip>
          <a:stretch>
            <a:fillRect/>
          </a:stretch>
        </p:blipFill>
        <p:spPr>
          <a:xfrm>
            <a:off x="8666200" y="62863"/>
            <a:ext cx="345325" cy="575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37</a:t>
            </a:fld>
            <a:endParaRPr/>
          </a:p>
        </p:txBody>
      </p:sp>
      <p:sp>
        <p:nvSpPr>
          <p:cNvPr id="390" name="Google Shape;390;p3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391" name="Google Shape;391;p39"/>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392" name="Google Shape;392;p39"/>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393" name="Google Shape;393;p39"/>
          <p:cNvSpPr txBox="1">
            <a:spLocks noGrp="1"/>
          </p:cNvSpPr>
          <p:nvPr>
            <p:ph type="body" idx="1"/>
          </p:nvPr>
        </p:nvSpPr>
        <p:spPr>
          <a:xfrm>
            <a:off x="251550" y="681525"/>
            <a:ext cx="8856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Meilleur comportement en virage</a:t>
            </a:r>
            <a:endParaRPr sz="2400"/>
          </a:p>
          <a:p>
            <a:pPr marL="457200" lvl="0" indent="-342900" algn="l" rtl="0">
              <a:spcBef>
                <a:spcPts val="560"/>
              </a:spcBef>
              <a:spcAft>
                <a:spcPts val="0"/>
              </a:spcAft>
              <a:buSzPts val="1800"/>
              <a:buChar char="•"/>
            </a:pPr>
            <a:r>
              <a:rPr lang="fr-FR" sz="1800" b="0"/>
              <a:t>Contrôler les transferts de charge latéraux pour maximiser l’adhérence en virage</a:t>
            </a:r>
            <a:endParaRPr sz="1800" b="0"/>
          </a:p>
          <a:p>
            <a:pPr marL="457200" lvl="0" indent="-342900" algn="l" rtl="0">
              <a:spcBef>
                <a:spcPts val="0"/>
              </a:spcBef>
              <a:spcAft>
                <a:spcPts val="0"/>
              </a:spcAft>
              <a:buSzPts val="1800"/>
              <a:buChar char="•"/>
            </a:pPr>
            <a:r>
              <a:rPr lang="fr-FR" sz="1800" b="0"/>
              <a:t>Rigidifier le véhicule en roulis</a:t>
            </a: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2 barres, pour plus de flexibilité des réglages et pour le roll gradient (5,7 °/g sans barre)</a:t>
            </a:r>
            <a:endParaRPr sz="1800" b="0"/>
          </a:p>
          <a:p>
            <a:pPr marL="457200" lvl="0" indent="-342900" algn="l" rtl="0">
              <a:spcBef>
                <a:spcPts val="0"/>
              </a:spcBef>
              <a:spcAft>
                <a:spcPts val="0"/>
              </a:spcAft>
              <a:buSzPts val="1800"/>
              <a:buFont typeface="Corbel"/>
              <a:buChar char="•"/>
            </a:pPr>
            <a:r>
              <a:rPr lang="fr-FR" sz="1800" b="0"/>
              <a:t>Raideur ramenée à la roue de 105 N/mm à l’avant et 97 N/mm à l’arrière, pour un roll gradient de 1,4°/g</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Déterminer les efforts sur les bras pour les dimensionner</a:t>
            </a:r>
            <a:endParaRPr sz="1800" b="0"/>
          </a:p>
          <a:p>
            <a:pPr marL="457200" lvl="0" indent="-342900" algn="l" rtl="0">
              <a:spcBef>
                <a:spcPts val="0"/>
              </a:spcBef>
              <a:spcAft>
                <a:spcPts val="0"/>
              </a:spcAft>
              <a:buSzPts val="1800"/>
              <a:buChar char="•"/>
            </a:pPr>
            <a:r>
              <a:rPr lang="fr-FR" sz="1800" b="0"/>
              <a:t>Efforts sur la barre</a:t>
            </a:r>
            <a:endParaRPr sz="1800" b="0"/>
          </a:p>
          <a:p>
            <a:pPr marL="0" lvl="0" indent="0" algn="l" rtl="0">
              <a:spcBef>
                <a:spcPts val="560"/>
              </a:spcBef>
              <a:spcAft>
                <a:spcPts val="0"/>
              </a:spcAft>
              <a:buNone/>
            </a:pP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38</a:t>
            </a:fld>
            <a:endParaRPr/>
          </a:p>
        </p:txBody>
      </p:sp>
      <p:sp>
        <p:nvSpPr>
          <p:cNvPr id="400" name="Google Shape;400;p4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01" name="Google Shape;401;p40"/>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02" name="Google Shape;402;p40"/>
          <p:cNvPicPr preferRelativeResize="0"/>
          <p:nvPr/>
        </p:nvPicPr>
        <p:blipFill rotWithShape="1">
          <a:blip r:embed="rId3">
            <a:alphaModFix/>
          </a:blip>
          <a:srcRect l="46901"/>
          <a:stretch/>
        </p:blipFill>
        <p:spPr>
          <a:xfrm>
            <a:off x="8626875" y="46375"/>
            <a:ext cx="323501" cy="6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657825" y="681517"/>
            <a:ext cx="6392076" cy="41571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39</a:t>
            </a:fld>
            <a:endParaRPr/>
          </a:p>
        </p:txBody>
      </p:sp>
      <p:sp>
        <p:nvSpPr>
          <p:cNvPr id="410" name="Google Shape;410;p4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11" name="Google Shape;411;p41"/>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12" name="Google Shape;412;p41"/>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413" name="Google Shape;413;p41"/>
          <p:cNvSpPr txBox="1">
            <a:spLocks noGrp="1"/>
          </p:cNvSpPr>
          <p:nvPr>
            <p:ph type="body" idx="1"/>
          </p:nvPr>
        </p:nvSpPr>
        <p:spPr>
          <a:xfrm>
            <a:off x="251550" y="681525"/>
            <a:ext cx="8640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Barre avant :</a:t>
            </a:r>
            <a:endParaRPr sz="1800"/>
          </a:p>
          <a:p>
            <a:pPr marL="457200" lvl="0" indent="-342900" algn="l" rtl="0">
              <a:spcBef>
                <a:spcPts val="560"/>
              </a:spcBef>
              <a:spcAft>
                <a:spcPts val="0"/>
              </a:spcAft>
              <a:buSzPts val="1800"/>
              <a:buChar char="•"/>
            </a:pPr>
            <a:r>
              <a:rPr lang="fr-FR" sz="1800" b="0"/>
              <a:t>Dimensions : D=16 mm    d=13.5 mm</a:t>
            </a:r>
            <a:endParaRPr sz="1800" b="0"/>
          </a:p>
          <a:p>
            <a:pPr marL="457200" lvl="0" indent="-342900" algn="l" rtl="0">
              <a:spcBef>
                <a:spcPts val="560"/>
              </a:spcBef>
              <a:spcAft>
                <a:spcPts val="0"/>
              </a:spcAft>
              <a:buSzPts val="1800"/>
              <a:buChar char="•"/>
            </a:pPr>
            <a:r>
              <a:rPr lang="fr-FR" sz="1800" b="0"/>
              <a:t>Raideur minimale : 62 N/mm</a:t>
            </a:r>
            <a:endParaRPr sz="1800" b="0"/>
          </a:p>
          <a:p>
            <a:pPr marL="457200" lvl="0" indent="-342900" algn="l" rtl="0">
              <a:spcBef>
                <a:spcPts val="560"/>
              </a:spcBef>
              <a:spcAft>
                <a:spcPts val="0"/>
              </a:spcAft>
              <a:buSzPts val="1800"/>
              <a:buChar char="•"/>
            </a:pPr>
            <a:r>
              <a:rPr lang="fr-FR" sz="1800" b="0"/>
              <a:t>Raideur maximale : 215 N/mm</a:t>
            </a:r>
            <a:endParaRPr sz="1800" b="0"/>
          </a:p>
          <a:p>
            <a:pPr marL="457200" lvl="0" indent="-342900" algn="l" rtl="0">
              <a:spcBef>
                <a:spcPts val="0"/>
              </a:spcBef>
              <a:spcAft>
                <a:spcPts val="0"/>
              </a:spcAft>
              <a:buSzPts val="1800"/>
              <a:buChar char="•"/>
            </a:pPr>
            <a:r>
              <a:rPr lang="fr-FR" sz="1800" b="0"/>
              <a:t>Masse : 880 g</a:t>
            </a:r>
            <a:endParaRPr sz="1800" b="0"/>
          </a:p>
          <a:p>
            <a:pPr marL="0" lvl="0" indent="0" algn="l" rtl="0">
              <a:spcBef>
                <a:spcPts val="560"/>
              </a:spcBef>
              <a:spcAft>
                <a:spcPts val="0"/>
              </a:spcAft>
              <a:buNone/>
            </a:pPr>
            <a:r>
              <a:rPr lang="fr-FR" sz="1800"/>
              <a:t>Barre arrière :</a:t>
            </a:r>
            <a:endParaRPr sz="1800"/>
          </a:p>
          <a:p>
            <a:pPr marL="457200" lvl="0" indent="-342900" algn="l" rtl="0">
              <a:spcBef>
                <a:spcPts val="560"/>
              </a:spcBef>
              <a:spcAft>
                <a:spcPts val="0"/>
              </a:spcAft>
              <a:buSzPts val="1800"/>
              <a:buChar char="•"/>
            </a:pPr>
            <a:r>
              <a:rPr lang="fr-FR" sz="1800" b="0"/>
              <a:t>Dimensions : D=15 mm    d=12 mm</a:t>
            </a:r>
            <a:endParaRPr sz="1800" b="0"/>
          </a:p>
          <a:p>
            <a:pPr marL="457200" lvl="0" indent="-342900" algn="l" rtl="0">
              <a:spcBef>
                <a:spcPts val="560"/>
              </a:spcBef>
              <a:spcAft>
                <a:spcPts val="0"/>
              </a:spcAft>
              <a:buSzPts val="1800"/>
              <a:buChar char="•"/>
            </a:pPr>
            <a:r>
              <a:rPr lang="fr-FR" sz="1800" b="0"/>
              <a:t>Raideur minimale : 58 N/mm</a:t>
            </a:r>
            <a:endParaRPr sz="1800" b="0"/>
          </a:p>
          <a:p>
            <a:pPr marL="457200" lvl="0" indent="-342900" algn="l" rtl="0">
              <a:spcBef>
                <a:spcPts val="560"/>
              </a:spcBef>
              <a:spcAft>
                <a:spcPts val="0"/>
              </a:spcAft>
              <a:buSzPts val="1800"/>
              <a:buChar char="•"/>
            </a:pPr>
            <a:r>
              <a:rPr lang="fr-FR" sz="1800" b="0"/>
              <a:t>Raideur maximale : 198 N/mm</a:t>
            </a:r>
            <a:endParaRPr sz="1800" b="0"/>
          </a:p>
          <a:p>
            <a:pPr marL="457200" lvl="0" indent="-342900" algn="l" rtl="0">
              <a:spcBef>
                <a:spcPts val="0"/>
              </a:spcBef>
              <a:spcAft>
                <a:spcPts val="0"/>
              </a:spcAft>
              <a:buSzPts val="1800"/>
              <a:buChar char="•"/>
            </a:pPr>
            <a:r>
              <a:rPr lang="fr-FR" sz="1800" b="0"/>
              <a:t>Masse : 970 g</a:t>
            </a:r>
            <a:endParaRPr sz="1800" b="0"/>
          </a:p>
          <a:p>
            <a:pPr marL="0" lvl="0" indent="0" algn="l" rtl="0">
              <a:spcBef>
                <a:spcPts val="560"/>
              </a:spcBef>
              <a:spcAft>
                <a:spcPts val="0"/>
              </a:spcAft>
              <a:buClr>
                <a:schemeClr val="dk1"/>
              </a:buClr>
              <a:buSzPts val="1100"/>
              <a:buFont typeface="Arial"/>
              <a:buNone/>
            </a:pPr>
            <a:endParaRPr sz="1800" b="0"/>
          </a:p>
          <a:p>
            <a:pPr marL="0" lvl="0" indent="0" algn="l" rtl="0">
              <a:spcBef>
                <a:spcPts val="560"/>
              </a:spcBef>
              <a:spcAft>
                <a:spcPts val="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
        <p:nvSpPr>
          <p:cNvPr id="142" name="Google Shape;142;p1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SEIMS</a:t>
            </a:r>
            <a:endParaRPr/>
          </a:p>
        </p:txBody>
      </p:sp>
      <p:sp>
        <p:nvSpPr>
          <p:cNvPr id="143" name="Google Shape;143;p16"/>
          <p:cNvSpPr txBox="1"/>
          <p:nvPr/>
        </p:nvSpPr>
        <p:spPr>
          <a:xfrm>
            <a:off x="5071475" y="1881725"/>
            <a:ext cx="41967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
        <p:nvSpPr>
          <p:cNvPr id="144" name="Google Shape;144;p16"/>
          <p:cNvSpPr txBox="1">
            <a:spLocks noGrp="1"/>
          </p:cNvSpPr>
          <p:nvPr>
            <p:ph type="body" idx="1"/>
          </p:nvPr>
        </p:nvSpPr>
        <p:spPr>
          <a:xfrm>
            <a:off x="2132247" y="151320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AutoNum type="alphaLcPeriod"/>
            </a:pPr>
            <a:r>
              <a:rPr lang="fr-FR" sz="1100">
                <a:solidFill>
                  <a:schemeClr val="dk1"/>
                </a:solidFill>
              </a:rPr>
              <a:t>Faisceau </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Carte életronique </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Tableau de bord</a:t>
            </a:r>
            <a:endParaRPr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40</a:t>
            </a:fld>
            <a:endParaRPr/>
          </a:p>
        </p:txBody>
      </p:sp>
      <p:sp>
        <p:nvSpPr>
          <p:cNvPr id="420" name="Google Shape;420;p4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21" name="Google Shape;421;p42"/>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22" name="Google Shape;422;p42"/>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423" name="Google Shape;423;p42"/>
          <p:cNvSpPr txBox="1">
            <a:spLocks noGrp="1"/>
          </p:cNvSpPr>
          <p:nvPr>
            <p:ph type="body" idx="1"/>
          </p:nvPr>
        </p:nvSpPr>
        <p:spPr>
          <a:xfrm>
            <a:off x="251550" y="681525"/>
            <a:ext cx="8640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Bras :</a:t>
            </a:r>
            <a:endParaRPr sz="1800"/>
          </a:p>
          <a:p>
            <a:pPr marL="457200" lvl="0" indent="-342900" algn="l" rtl="0">
              <a:spcBef>
                <a:spcPts val="560"/>
              </a:spcBef>
              <a:spcAft>
                <a:spcPts val="0"/>
              </a:spcAft>
              <a:buSzPts val="1800"/>
              <a:buChar char="•"/>
            </a:pPr>
            <a:r>
              <a:rPr lang="fr-FR" sz="1800" b="0"/>
              <a:t>Masse : 1400g pour les 8</a:t>
            </a:r>
            <a:endParaRPr sz="1800" b="0"/>
          </a:p>
          <a:p>
            <a:pPr marL="0" lvl="0" indent="0" algn="l" rtl="0">
              <a:spcBef>
                <a:spcPts val="560"/>
              </a:spcBef>
              <a:spcAft>
                <a:spcPts val="0"/>
              </a:spcAft>
              <a:buNone/>
            </a:pPr>
            <a:endParaRPr sz="1800" b="0"/>
          </a:p>
          <a:p>
            <a:pPr marL="0" lvl="0" indent="0" algn="l" rtl="0">
              <a:spcBef>
                <a:spcPts val="560"/>
              </a:spcBef>
              <a:spcAft>
                <a:spcPts val="0"/>
              </a:spcAft>
              <a:buNone/>
            </a:pPr>
            <a:r>
              <a:rPr lang="fr-FR" sz="1800"/>
              <a:t>Masse totale du système anti-roulis :</a:t>
            </a:r>
            <a:endParaRPr sz="1800"/>
          </a:p>
          <a:p>
            <a:pPr marL="457200" lvl="0" indent="-342900" algn="l" rtl="0">
              <a:spcBef>
                <a:spcPts val="560"/>
              </a:spcBef>
              <a:spcAft>
                <a:spcPts val="0"/>
              </a:spcAft>
              <a:buSzPts val="1800"/>
              <a:buChar char="•"/>
            </a:pPr>
            <a:r>
              <a:rPr lang="fr-FR" sz="1800" b="0"/>
              <a:t>m=3,2 kg</a:t>
            </a:r>
            <a:endParaRPr sz="1800" b="0"/>
          </a:p>
          <a:p>
            <a:pPr marL="457200" lvl="0" indent="-342900" algn="l" rtl="0">
              <a:spcBef>
                <a:spcPts val="560"/>
              </a:spcBef>
              <a:spcAft>
                <a:spcPts val="0"/>
              </a:spcAft>
              <a:buSzPts val="1800"/>
              <a:buChar char="•"/>
            </a:pPr>
            <a:r>
              <a:rPr lang="fr-FR" sz="1800" b="0"/>
              <a:t>Masse des biellettes + chappes?</a:t>
            </a: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41</a:t>
            </a:fld>
            <a:endParaRPr/>
          </a:p>
        </p:txBody>
      </p:sp>
      <p:sp>
        <p:nvSpPr>
          <p:cNvPr id="430" name="Google Shape;430;p4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pic>
        <p:nvPicPr>
          <p:cNvPr id="431" name="Google Shape;431;p43"/>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432" name="Google Shape;432;p4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433" name="Google Shape;433;p43"/>
          <p:cNvSpPr txBox="1"/>
          <p:nvPr/>
        </p:nvSpPr>
        <p:spPr>
          <a:xfrm>
            <a:off x="374725" y="983175"/>
            <a:ext cx="8292600" cy="31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u="sng"/>
              <a:t>Points du règlement :</a:t>
            </a:r>
            <a:endParaRPr sz="1800" b="1" u="sng"/>
          </a:p>
          <a:p>
            <a:pPr marL="0" lvl="0" indent="0" algn="l" rtl="0">
              <a:spcBef>
                <a:spcPts val="0"/>
              </a:spcBef>
              <a:spcAft>
                <a:spcPts val="0"/>
              </a:spcAft>
              <a:buNone/>
            </a:pPr>
            <a:endParaRPr sz="1800" b="1" u="sng"/>
          </a:p>
          <a:p>
            <a:pPr marL="0" lvl="0" indent="0" algn="l" rtl="0">
              <a:spcBef>
                <a:spcPts val="0"/>
              </a:spcBef>
              <a:spcAft>
                <a:spcPts val="0"/>
              </a:spcAft>
              <a:buNone/>
            </a:pPr>
            <a:r>
              <a:rPr lang="fr-FR" sz="1800"/>
              <a:t>T.1.5.1  : The vehicle must be equipped with a fully operational suspension system with shock absorbers, front and rear, with usable wheel travel of at least 50 mm, with a driver seated.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fr-FR" sz="1800"/>
              <a:t>T.1.5.3  : All suspension mounting points must be visible at Technical Inspection, either by direct view or by removing any covers.</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42</a:t>
            </a:fld>
            <a:endParaRPr/>
          </a:p>
        </p:txBody>
      </p:sp>
      <p:sp>
        <p:nvSpPr>
          <p:cNvPr id="440" name="Google Shape;440;p4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pic>
        <p:nvPicPr>
          <p:cNvPr id="441" name="Google Shape;441;p44"/>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442" name="Google Shape;442;p44"/>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443" name="Google Shape;443;p44"/>
          <p:cNvSpPr txBox="1">
            <a:spLocks noGrp="1"/>
          </p:cNvSpPr>
          <p:nvPr>
            <p:ph type="body" idx="1"/>
          </p:nvPr>
        </p:nvSpPr>
        <p:spPr>
          <a:xfrm>
            <a:off x="251550" y="749224"/>
            <a:ext cx="8640900" cy="3728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endParaRPr sz="2400"/>
          </a:p>
          <a:p>
            <a:pPr marL="457200" lvl="0" indent="-342900" algn="l" rtl="0">
              <a:spcBef>
                <a:spcPts val="560"/>
              </a:spcBef>
              <a:spcAft>
                <a:spcPts val="0"/>
              </a:spcAft>
              <a:buSzPts val="1800"/>
              <a:buFont typeface="Corbel"/>
              <a:buChar char="•"/>
            </a:pPr>
            <a:r>
              <a:rPr lang="fr-FR" sz="1800"/>
              <a:t>Choix d’une architecture permettant la mise en place d’une Barre Anti Roulis.</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Position des suspensions à l’avant fixe.</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Etude de la cinématique sur LOTUS (évolution du motion ratio). </a:t>
            </a:r>
            <a:endParaRPr sz="1800" b="0"/>
          </a:p>
          <a:p>
            <a:pPr marL="457200" lvl="0" indent="-342900" algn="l" rtl="0">
              <a:spcBef>
                <a:spcPts val="0"/>
              </a:spcBef>
              <a:spcAft>
                <a:spcPts val="0"/>
              </a:spcAft>
              <a:buSzPts val="1800"/>
              <a:buFont typeface="Corbel"/>
              <a:buChar char="•"/>
            </a:pPr>
            <a:r>
              <a:rPr lang="fr-FR" sz="1800" b="0"/>
              <a:t>Conception des pièces</a:t>
            </a:r>
            <a:endParaRPr sz="1800" b="0"/>
          </a:p>
          <a:p>
            <a:pPr marL="457200" lvl="0" indent="-342900" algn="l" rtl="0">
              <a:spcBef>
                <a:spcPts val="0"/>
              </a:spcBef>
              <a:spcAft>
                <a:spcPts val="0"/>
              </a:spcAft>
              <a:buSzPts val="1800"/>
              <a:buFont typeface="Corbel"/>
              <a:buChar char="•"/>
            </a:pPr>
            <a:r>
              <a:rPr lang="fr-FR" sz="1800" b="0"/>
              <a:t>Etude de la mise en place d’une seconde BAR à l’arrière.</a:t>
            </a:r>
            <a:r>
              <a:rPr lang="fr-FR" sz="1400" b="0"/>
              <a:t> </a:t>
            </a:r>
            <a:endParaRPr sz="1800" b="0"/>
          </a:p>
          <a:p>
            <a:pPr marL="0" lvl="0" indent="0" algn="l" rtl="0">
              <a:spcBef>
                <a:spcPts val="560"/>
              </a:spcBef>
              <a:spcAft>
                <a:spcPts val="0"/>
              </a:spcAft>
              <a:buNone/>
            </a:pP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43</a:t>
            </a:fld>
            <a:endParaRPr/>
          </a:p>
        </p:txBody>
      </p:sp>
      <p:sp>
        <p:nvSpPr>
          <p:cNvPr id="450" name="Google Shape;450;p45"/>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sp>
        <p:nvSpPr>
          <p:cNvPr id="451" name="Google Shape;451;p4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52" name="Google Shape;452;p45"/>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453" name="Google Shape;453;p45"/>
          <p:cNvPicPr preferRelativeResize="0"/>
          <p:nvPr/>
        </p:nvPicPr>
        <p:blipFill>
          <a:blip r:embed="rId4">
            <a:alphaModFix/>
          </a:blip>
          <a:stretch>
            <a:fillRect/>
          </a:stretch>
        </p:blipFill>
        <p:spPr>
          <a:xfrm>
            <a:off x="1162325" y="733450"/>
            <a:ext cx="7010075" cy="42724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44</a:t>
            </a:fld>
            <a:endParaRPr/>
          </a:p>
        </p:txBody>
      </p:sp>
      <p:sp>
        <p:nvSpPr>
          <p:cNvPr id="460" name="Google Shape;460;p46"/>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sp>
        <p:nvSpPr>
          <p:cNvPr id="461" name="Google Shape;461;p46"/>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62" name="Google Shape;462;p46"/>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463" name="Google Shape;463;p46"/>
          <p:cNvPicPr preferRelativeResize="0"/>
          <p:nvPr/>
        </p:nvPicPr>
        <p:blipFill>
          <a:blip r:embed="rId4">
            <a:alphaModFix/>
          </a:blip>
          <a:stretch>
            <a:fillRect/>
          </a:stretch>
        </p:blipFill>
        <p:spPr>
          <a:xfrm>
            <a:off x="2780575" y="833575"/>
            <a:ext cx="6045350" cy="4207875"/>
          </a:xfrm>
          <a:prstGeom prst="rect">
            <a:avLst/>
          </a:prstGeom>
          <a:noFill/>
          <a:ln>
            <a:noFill/>
          </a:ln>
        </p:spPr>
      </p:pic>
      <p:sp>
        <p:nvSpPr>
          <p:cNvPr id="464" name="Google Shape;464;p46"/>
          <p:cNvSpPr txBox="1"/>
          <p:nvPr/>
        </p:nvSpPr>
        <p:spPr>
          <a:xfrm>
            <a:off x="1167525" y="833575"/>
            <a:ext cx="15288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vue du dessus</a:t>
            </a:r>
            <a:endParaRPr b="1"/>
          </a:p>
        </p:txBody>
      </p:sp>
      <p:sp>
        <p:nvSpPr>
          <p:cNvPr id="465" name="Google Shape;465;p46"/>
          <p:cNvSpPr txBox="1"/>
          <p:nvPr/>
        </p:nvSpPr>
        <p:spPr>
          <a:xfrm>
            <a:off x="47300" y="2587500"/>
            <a:ext cx="2619300" cy="22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Validation de l’architecture :</a:t>
            </a:r>
            <a:endParaRPr/>
          </a:p>
          <a:p>
            <a:pPr marL="457200" lvl="0" indent="-317500" algn="l" rtl="0">
              <a:spcBef>
                <a:spcPts val="0"/>
              </a:spcBef>
              <a:spcAft>
                <a:spcPts val="0"/>
              </a:spcAft>
              <a:buSzPts val="1400"/>
              <a:buChar char="-"/>
            </a:pPr>
            <a:r>
              <a:rPr lang="fr-FR"/>
              <a:t>Aucune collision de la BAR avec la colonne de direction.</a:t>
            </a:r>
            <a:endParaRPr/>
          </a:p>
          <a:p>
            <a:pPr marL="457200" lvl="0" indent="-317500" algn="l" rtl="0">
              <a:spcBef>
                <a:spcPts val="0"/>
              </a:spcBef>
              <a:spcAft>
                <a:spcPts val="0"/>
              </a:spcAft>
              <a:buSzPts val="1400"/>
              <a:buChar char="-"/>
            </a:pPr>
            <a:r>
              <a:rPr lang="fr-FR"/>
              <a:t>Flexion de la BAR négligeable. </a:t>
            </a:r>
            <a:endParaRPr/>
          </a:p>
        </p:txBody>
      </p:sp>
      <p:sp>
        <p:nvSpPr>
          <p:cNvPr id="466" name="Google Shape;466;p46"/>
          <p:cNvSpPr txBox="1"/>
          <p:nvPr/>
        </p:nvSpPr>
        <p:spPr>
          <a:xfrm>
            <a:off x="178375" y="1306200"/>
            <a:ext cx="2342700" cy="12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Problème rencontré : </a:t>
            </a:r>
            <a:endParaRPr b="1"/>
          </a:p>
          <a:p>
            <a:pPr marL="0" lvl="0" indent="0" algn="l" rtl="0">
              <a:spcBef>
                <a:spcPts val="0"/>
              </a:spcBef>
              <a:spcAft>
                <a:spcPts val="0"/>
              </a:spcAft>
              <a:buNone/>
            </a:pPr>
            <a:r>
              <a:rPr lang="fr-FR"/>
              <a:t>- Collision de la push rod avec la jante → Modification de la géométrie des triangles.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45</a:t>
            </a:fld>
            <a:endParaRPr/>
          </a:p>
        </p:txBody>
      </p:sp>
      <p:sp>
        <p:nvSpPr>
          <p:cNvPr id="473" name="Google Shape;473;p4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Biellettes</a:t>
            </a:r>
            <a:endParaRPr/>
          </a:p>
        </p:txBody>
      </p:sp>
      <p:sp>
        <p:nvSpPr>
          <p:cNvPr id="474" name="Google Shape;474;p47"/>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475" name="Google Shape;475;p47"/>
          <p:cNvPicPr preferRelativeResize="0"/>
          <p:nvPr/>
        </p:nvPicPr>
        <p:blipFill>
          <a:blip r:embed="rId3">
            <a:alphaModFix/>
          </a:blip>
          <a:stretch>
            <a:fillRect/>
          </a:stretch>
        </p:blipFill>
        <p:spPr>
          <a:xfrm>
            <a:off x="8500600" y="44968"/>
            <a:ext cx="426500" cy="611317"/>
          </a:xfrm>
          <a:prstGeom prst="rect">
            <a:avLst/>
          </a:prstGeom>
          <a:noFill/>
          <a:ln>
            <a:noFill/>
          </a:ln>
        </p:spPr>
      </p:pic>
      <p:sp>
        <p:nvSpPr>
          <p:cNvPr id="476" name="Google Shape;476;p47"/>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Char char="•"/>
            </a:pPr>
            <a:r>
              <a:rPr lang="fr-FR" sz="1800" b="0"/>
              <a:t>Augmenter la plage de réglages</a:t>
            </a:r>
            <a:endParaRPr sz="1800" b="0"/>
          </a:p>
          <a:p>
            <a:pPr marL="914400" lvl="1" indent="-342900" algn="l" rtl="0">
              <a:spcBef>
                <a:spcPts val="0"/>
              </a:spcBef>
              <a:spcAft>
                <a:spcPts val="0"/>
              </a:spcAft>
              <a:buSzPts val="1800"/>
              <a:buChar char="–"/>
            </a:pPr>
            <a:r>
              <a:rPr lang="fr-FR" sz="1800"/>
              <a:t>2x1 mm avec des portes rotules M8 et 2x0,8 mm pour M6</a:t>
            </a:r>
            <a:endParaRPr sz="1800"/>
          </a:p>
          <a:p>
            <a:pPr marL="914400" lvl="1" indent="-342900" algn="l" rtl="0">
              <a:spcBef>
                <a:spcPts val="0"/>
              </a:spcBef>
              <a:spcAft>
                <a:spcPts val="0"/>
              </a:spcAft>
              <a:buSzPts val="1800"/>
              <a:buChar char="–"/>
            </a:pPr>
            <a:r>
              <a:rPr lang="fr-FR" sz="1800"/>
              <a:t>Objectif de 8 mm de plage de réglage</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Choix du concept</a:t>
            </a:r>
            <a:endParaRPr sz="1800" b="0"/>
          </a:p>
          <a:p>
            <a:pPr marL="457200" lvl="0" indent="-342900" algn="l" rtl="0">
              <a:spcBef>
                <a:spcPts val="0"/>
              </a:spcBef>
              <a:spcAft>
                <a:spcPts val="0"/>
              </a:spcAft>
              <a:buSzPts val="1800"/>
              <a:buFont typeface="Corbel"/>
              <a:buChar char="•"/>
            </a:pPr>
            <a:r>
              <a:rPr lang="fr-FR" sz="1800" b="0"/>
              <a:t>Première conception 3D</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Dimensionnement</a:t>
            </a:r>
            <a:endParaRPr sz="1800" b="0"/>
          </a:p>
          <a:p>
            <a:pPr marL="0" lvl="0" indent="0" algn="l" rtl="0">
              <a:spcBef>
                <a:spcPts val="560"/>
              </a:spcBef>
              <a:spcAft>
                <a:spcPts val="0"/>
              </a:spcAft>
              <a:buNone/>
            </a:pP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46</a:t>
            </a:fld>
            <a:endParaRPr/>
          </a:p>
        </p:txBody>
      </p:sp>
      <p:sp>
        <p:nvSpPr>
          <p:cNvPr id="483" name="Google Shape;483;p4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Biellettes</a:t>
            </a:r>
            <a:endParaRPr/>
          </a:p>
        </p:txBody>
      </p:sp>
      <p:sp>
        <p:nvSpPr>
          <p:cNvPr id="484" name="Google Shape;484;p48"/>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485" name="Google Shape;485;p48"/>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486" name="Google Shape;486;p48"/>
          <p:cNvPicPr preferRelativeResize="0"/>
          <p:nvPr/>
        </p:nvPicPr>
        <p:blipFill>
          <a:blip r:embed="rId4">
            <a:alphaModFix/>
          </a:blip>
          <a:stretch>
            <a:fillRect/>
          </a:stretch>
        </p:blipFill>
        <p:spPr>
          <a:xfrm>
            <a:off x="6473399" y="3082524"/>
            <a:ext cx="2541075" cy="1976394"/>
          </a:xfrm>
          <a:prstGeom prst="rect">
            <a:avLst/>
          </a:prstGeom>
          <a:noFill/>
          <a:ln>
            <a:noFill/>
          </a:ln>
        </p:spPr>
      </p:pic>
      <p:pic>
        <p:nvPicPr>
          <p:cNvPr id="487" name="Google Shape;487;p48"/>
          <p:cNvPicPr preferRelativeResize="0"/>
          <p:nvPr/>
        </p:nvPicPr>
        <p:blipFill>
          <a:blip r:embed="rId5">
            <a:alphaModFix/>
          </a:blip>
          <a:stretch>
            <a:fillRect/>
          </a:stretch>
        </p:blipFill>
        <p:spPr>
          <a:xfrm>
            <a:off x="2662925" y="772692"/>
            <a:ext cx="3069623" cy="4157183"/>
          </a:xfrm>
          <a:prstGeom prst="rect">
            <a:avLst/>
          </a:prstGeom>
          <a:noFill/>
          <a:ln>
            <a:noFill/>
          </a:ln>
        </p:spPr>
      </p:pic>
      <p:pic>
        <p:nvPicPr>
          <p:cNvPr id="488" name="Google Shape;488;p48"/>
          <p:cNvPicPr preferRelativeResize="0"/>
          <p:nvPr/>
        </p:nvPicPr>
        <p:blipFill>
          <a:blip r:embed="rId6">
            <a:alphaModFix/>
          </a:blip>
          <a:stretch>
            <a:fillRect/>
          </a:stretch>
        </p:blipFill>
        <p:spPr>
          <a:xfrm>
            <a:off x="538050" y="795625"/>
            <a:ext cx="1337810" cy="4347874"/>
          </a:xfrm>
          <a:prstGeom prst="rect">
            <a:avLst/>
          </a:prstGeom>
          <a:noFill/>
          <a:ln>
            <a:noFill/>
          </a:ln>
        </p:spPr>
      </p:pic>
      <p:pic>
        <p:nvPicPr>
          <p:cNvPr id="489" name="Google Shape;489;p48"/>
          <p:cNvPicPr preferRelativeResize="0"/>
          <p:nvPr/>
        </p:nvPicPr>
        <p:blipFill>
          <a:blip r:embed="rId7">
            <a:alphaModFix/>
          </a:blip>
          <a:stretch>
            <a:fillRect/>
          </a:stretch>
        </p:blipFill>
        <p:spPr>
          <a:xfrm>
            <a:off x="6473400" y="772701"/>
            <a:ext cx="2541075" cy="22735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47</a:t>
            </a:fld>
            <a:endParaRPr/>
          </a:p>
        </p:txBody>
      </p:sp>
      <p:sp>
        <p:nvSpPr>
          <p:cNvPr id="496" name="Google Shape;496;p4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a:t>
            </a:r>
            <a:endParaRPr/>
          </a:p>
        </p:txBody>
      </p:sp>
      <p:sp>
        <p:nvSpPr>
          <p:cNvPr id="497" name="Google Shape;497;p49"/>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498" name="Google Shape;498;p49"/>
          <p:cNvPicPr preferRelativeResize="0"/>
          <p:nvPr/>
        </p:nvPicPr>
        <p:blipFill>
          <a:blip r:embed="rId3">
            <a:alphaModFix/>
          </a:blip>
          <a:stretch>
            <a:fillRect/>
          </a:stretch>
        </p:blipFill>
        <p:spPr>
          <a:xfrm>
            <a:off x="8500600" y="44968"/>
            <a:ext cx="426500" cy="611317"/>
          </a:xfrm>
          <a:prstGeom prst="rect">
            <a:avLst/>
          </a:prstGeom>
          <a:noFill/>
          <a:ln>
            <a:noFill/>
          </a:ln>
        </p:spPr>
      </p:pic>
      <p:sp>
        <p:nvSpPr>
          <p:cNvPr id="499" name="Google Shape;499;p49"/>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Clr>
                <a:schemeClr val="dk1"/>
              </a:buClr>
              <a:buSzPts val="1100"/>
              <a:buFont typeface="Arial"/>
              <a:buNone/>
            </a:pPr>
            <a:r>
              <a:rPr lang="fr-FR" sz="2400"/>
              <a:t>Conservation triangles en carbone</a:t>
            </a:r>
            <a:endParaRPr sz="2400">
              <a:solidFill>
                <a:schemeClr val="accent5"/>
              </a:solidFill>
            </a:endParaRPr>
          </a:p>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Char char="•"/>
            </a:pPr>
            <a:r>
              <a:rPr lang="fr-FR" sz="1800" b="0"/>
              <a:t>Fiabilisation collage rotules</a:t>
            </a:r>
            <a:endParaRPr sz="1800" b="0"/>
          </a:p>
          <a:p>
            <a:pPr marL="457200" lvl="0" indent="-342900" algn="l" rtl="0">
              <a:spcBef>
                <a:spcPts val="0"/>
              </a:spcBef>
              <a:spcAft>
                <a:spcPts val="0"/>
              </a:spcAft>
              <a:buSzPts val="1800"/>
              <a:buChar char="•"/>
            </a:pPr>
            <a:r>
              <a:rPr lang="fr-FR" sz="1800" b="0"/>
              <a:t>Caractérisation collage alu-alu</a:t>
            </a:r>
            <a:endParaRPr sz="1800" b="0"/>
          </a:p>
          <a:p>
            <a:pPr marL="457200" lvl="0" indent="-342900" algn="l" rtl="0">
              <a:spcBef>
                <a:spcPts val="0"/>
              </a:spcBef>
              <a:spcAft>
                <a:spcPts val="0"/>
              </a:spcAft>
              <a:buSzPts val="1800"/>
              <a:buChar char="•"/>
            </a:pPr>
            <a:r>
              <a:rPr lang="fr-FR" sz="1800" b="0"/>
              <a:t>Diminution de la masse</a:t>
            </a: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Première conception 3D</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Dimensionnement</a:t>
            </a:r>
            <a:endParaRPr sz="1800" b="0"/>
          </a:p>
          <a:p>
            <a:pPr marL="0" lvl="0" indent="0" algn="l" rtl="0">
              <a:spcBef>
                <a:spcPts val="560"/>
              </a:spcBef>
              <a:spcAft>
                <a:spcPts val="0"/>
              </a:spcAft>
              <a:buNone/>
            </a:pP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48</a:t>
            </a:fld>
            <a:endParaRPr/>
          </a:p>
        </p:txBody>
      </p:sp>
      <p:sp>
        <p:nvSpPr>
          <p:cNvPr id="506" name="Google Shape;506;p5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 Essai collage rotules</a:t>
            </a:r>
            <a:endParaRPr/>
          </a:p>
        </p:txBody>
      </p:sp>
      <p:sp>
        <p:nvSpPr>
          <p:cNvPr id="507" name="Google Shape;507;p50"/>
          <p:cNvSpPr txBox="1"/>
          <p:nvPr/>
        </p:nvSpPr>
        <p:spPr>
          <a:xfrm>
            <a:off x="6678800" y="126975"/>
            <a:ext cx="22233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 PCK</a:t>
            </a:r>
            <a:endParaRPr sz="1800">
              <a:solidFill>
                <a:srgbClr val="980000"/>
              </a:solidFill>
            </a:endParaRPr>
          </a:p>
        </p:txBody>
      </p:sp>
      <p:pic>
        <p:nvPicPr>
          <p:cNvPr id="508" name="Google Shape;508;p50"/>
          <p:cNvPicPr preferRelativeResize="0"/>
          <p:nvPr/>
        </p:nvPicPr>
        <p:blipFill>
          <a:blip r:embed="rId3">
            <a:alphaModFix/>
          </a:blip>
          <a:stretch>
            <a:fillRect/>
          </a:stretch>
        </p:blipFill>
        <p:spPr>
          <a:xfrm>
            <a:off x="7380200" y="44968"/>
            <a:ext cx="426500" cy="611317"/>
          </a:xfrm>
          <a:prstGeom prst="rect">
            <a:avLst/>
          </a:prstGeom>
          <a:noFill/>
          <a:ln>
            <a:noFill/>
          </a:ln>
        </p:spPr>
      </p:pic>
      <p:pic>
        <p:nvPicPr>
          <p:cNvPr id="509" name="Google Shape;509;p50"/>
          <p:cNvPicPr preferRelativeResize="0"/>
          <p:nvPr/>
        </p:nvPicPr>
        <p:blipFill>
          <a:blip r:embed="rId4">
            <a:alphaModFix/>
          </a:blip>
          <a:stretch>
            <a:fillRect/>
          </a:stretch>
        </p:blipFill>
        <p:spPr>
          <a:xfrm>
            <a:off x="8618225" y="30064"/>
            <a:ext cx="426500" cy="641123"/>
          </a:xfrm>
          <a:prstGeom prst="rect">
            <a:avLst/>
          </a:prstGeom>
          <a:noFill/>
          <a:ln>
            <a:noFill/>
          </a:ln>
        </p:spPr>
      </p:pic>
      <p:sp>
        <p:nvSpPr>
          <p:cNvPr id="510" name="Google Shape;510;p50"/>
          <p:cNvSpPr txBox="1">
            <a:spLocks noGrp="1"/>
          </p:cNvSpPr>
          <p:nvPr>
            <p:ph type="body" idx="1"/>
          </p:nvPr>
        </p:nvSpPr>
        <p:spPr>
          <a:xfrm>
            <a:off x="251550" y="7492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Char char="•"/>
            </a:pPr>
            <a:r>
              <a:rPr lang="fr-FR" sz="1800" b="0"/>
              <a:t>Résoudre les problèmes de décollement</a:t>
            </a:r>
            <a:endParaRPr sz="1800" b="0"/>
          </a:p>
          <a:p>
            <a:pPr marL="457200" lvl="0" indent="-342900" algn="l" rtl="0">
              <a:spcBef>
                <a:spcPts val="0"/>
              </a:spcBef>
              <a:spcAft>
                <a:spcPts val="0"/>
              </a:spcAft>
              <a:buSzPts val="1800"/>
              <a:buChar char="•"/>
            </a:pPr>
            <a:r>
              <a:rPr lang="fr-FR" sz="1800" b="0"/>
              <a:t>Limiter les coûts d’usinage</a:t>
            </a:r>
            <a:endParaRPr sz="1800" b="0"/>
          </a:p>
          <a:p>
            <a:pPr marL="457200" lvl="0" indent="-342900" algn="l" rtl="0">
              <a:spcBef>
                <a:spcPts val="0"/>
              </a:spcBef>
              <a:spcAft>
                <a:spcPts val="0"/>
              </a:spcAft>
              <a:buSzPts val="1800"/>
              <a:buChar char="•"/>
            </a:pPr>
            <a:r>
              <a:rPr lang="fr-FR" sz="1800" b="0"/>
              <a:t>Favoriser des nuances de matériau standard</a:t>
            </a: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Modèle sous CATIA (dimensions à adapter)</a:t>
            </a:r>
            <a:endParaRPr sz="1800" b="0"/>
          </a:p>
          <a:p>
            <a:pPr marL="457200" lvl="0" indent="-342900" algn="l" rtl="0">
              <a:spcBef>
                <a:spcPts val="0"/>
              </a:spcBef>
              <a:spcAft>
                <a:spcPts val="0"/>
              </a:spcAft>
              <a:buSzPts val="1800"/>
              <a:buFont typeface="Corbel"/>
              <a:buChar char="•"/>
            </a:pPr>
            <a:r>
              <a:rPr lang="fr-FR" sz="1800" b="0"/>
              <a:t>Protocole écrit en grande partie</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Finir le modèle, le protocole, fabriquer les pièces </a:t>
            </a:r>
            <a:endParaRPr sz="1800" b="0"/>
          </a:p>
          <a:p>
            <a:pPr marL="457200" lvl="0" indent="-342900" algn="l" rtl="0">
              <a:spcBef>
                <a:spcPts val="0"/>
              </a:spcBef>
              <a:spcAft>
                <a:spcPts val="0"/>
              </a:spcAft>
              <a:buSzPts val="1800"/>
              <a:buChar char="•"/>
            </a:pPr>
            <a:r>
              <a:rPr lang="fr-FR" sz="1800" b="0"/>
              <a:t>Faire les essais : 5 essais par ajustement, avec à chaque fois la colle la plus adaptée</a:t>
            </a:r>
            <a:endParaRPr sz="1800" b="0"/>
          </a:p>
          <a:p>
            <a:pPr marL="0" lvl="0" indent="0" algn="l" rtl="0">
              <a:spcBef>
                <a:spcPts val="560"/>
              </a:spcBef>
              <a:spcAft>
                <a:spcPts val="0"/>
              </a:spcAft>
              <a:buNone/>
            </a:pP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49</a:t>
            </a:fld>
            <a:endParaRPr/>
          </a:p>
        </p:txBody>
      </p:sp>
      <p:sp>
        <p:nvSpPr>
          <p:cNvPr id="517" name="Google Shape;517;p5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 Essai collage rotules</a:t>
            </a:r>
            <a:endParaRPr/>
          </a:p>
        </p:txBody>
      </p:sp>
      <p:sp>
        <p:nvSpPr>
          <p:cNvPr id="518" name="Google Shape;518;p51"/>
          <p:cNvSpPr txBox="1"/>
          <p:nvPr/>
        </p:nvSpPr>
        <p:spPr>
          <a:xfrm>
            <a:off x="6678800" y="126975"/>
            <a:ext cx="22233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 PCK</a:t>
            </a:r>
            <a:endParaRPr sz="1800">
              <a:solidFill>
                <a:srgbClr val="980000"/>
              </a:solidFill>
            </a:endParaRPr>
          </a:p>
        </p:txBody>
      </p:sp>
      <p:pic>
        <p:nvPicPr>
          <p:cNvPr id="519" name="Google Shape;519;p51"/>
          <p:cNvPicPr preferRelativeResize="0"/>
          <p:nvPr/>
        </p:nvPicPr>
        <p:blipFill>
          <a:blip r:embed="rId3">
            <a:alphaModFix/>
          </a:blip>
          <a:stretch>
            <a:fillRect/>
          </a:stretch>
        </p:blipFill>
        <p:spPr>
          <a:xfrm>
            <a:off x="7380200" y="44968"/>
            <a:ext cx="426500" cy="611317"/>
          </a:xfrm>
          <a:prstGeom prst="rect">
            <a:avLst/>
          </a:prstGeom>
          <a:noFill/>
          <a:ln>
            <a:noFill/>
          </a:ln>
        </p:spPr>
      </p:pic>
      <p:pic>
        <p:nvPicPr>
          <p:cNvPr id="520" name="Google Shape;520;p51"/>
          <p:cNvPicPr preferRelativeResize="0"/>
          <p:nvPr/>
        </p:nvPicPr>
        <p:blipFill>
          <a:blip r:embed="rId4">
            <a:alphaModFix/>
          </a:blip>
          <a:stretch>
            <a:fillRect/>
          </a:stretch>
        </p:blipFill>
        <p:spPr>
          <a:xfrm>
            <a:off x="8618225" y="30064"/>
            <a:ext cx="426500" cy="641123"/>
          </a:xfrm>
          <a:prstGeom prst="rect">
            <a:avLst/>
          </a:prstGeom>
          <a:noFill/>
          <a:ln>
            <a:noFill/>
          </a:ln>
        </p:spPr>
      </p:pic>
      <p:sp>
        <p:nvSpPr>
          <p:cNvPr id="521" name="Google Shape;521;p51"/>
          <p:cNvSpPr txBox="1"/>
          <p:nvPr/>
        </p:nvSpPr>
        <p:spPr>
          <a:xfrm>
            <a:off x="4599025" y="1699575"/>
            <a:ext cx="1390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a:t>rotule</a:t>
            </a:r>
            <a:endParaRPr sz="2400"/>
          </a:p>
        </p:txBody>
      </p:sp>
      <p:sp>
        <p:nvSpPr>
          <p:cNvPr id="522" name="Google Shape;522;p51"/>
          <p:cNvSpPr txBox="1"/>
          <p:nvPr/>
        </p:nvSpPr>
        <p:spPr>
          <a:xfrm>
            <a:off x="4346200" y="2939625"/>
            <a:ext cx="1390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alésage en H7, K7, M7 et N7</a:t>
            </a:r>
            <a:endParaRPr/>
          </a:p>
        </p:txBody>
      </p:sp>
      <p:pic>
        <p:nvPicPr>
          <p:cNvPr id="523" name="Google Shape;523;p51"/>
          <p:cNvPicPr preferRelativeResize="0"/>
          <p:nvPr/>
        </p:nvPicPr>
        <p:blipFill>
          <a:blip r:embed="rId5">
            <a:alphaModFix/>
          </a:blip>
          <a:stretch>
            <a:fillRect/>
          </a:stretch>
        </p:blipFill>
        <p:spPr>
          <a:xfrm>
            <a:off x="6181050" y="833925"/>
            <a:ext cx="2617882" cy="4171951"/>
          </a:xfrm>
          <a:prstGeom prst="rect">
            <a:avLst/>
          </a:prstGeom>
          <a:noFill/>
          <a:ln>
            <a:noFill/>
          </a:ln>
        </p:spPr>
      </p:pic>
      <p:cxnSp>
        <p:nvCxnSpPr>
          <p:cNvPr id="524" name="Google Shape;524;p51"/>
          <p:cNvCxnSpPr/>
          <p:nvPr/>
        </p:nvCxnSpPr>
        <p:spPr>
          <a:xfrm>
            <a:off x="5512975" y="2049488"/>
            <a:ext cx="2032200" cy="661200"/>
          </a:xfrm>
          <a:prstGeom prst="straightConnector1">
            <a:avLst/>
          </a:prstGeom>
          <a:noFill/>
          <a:ln w="28575" cap="flat" cmpd="sng">
            <a:solidFill>
              <a:srgbClr val="FF0000"/>
            </a:solidFill>
            <a:prstDash val="solid"/>
            <a:round/>
            <a:headEnd type="none" w="med" len="med"/>
            <a:tailEnd type="triangle" w="med" len="med"/>
          </a:ln>
        </p:spPr>
      </p:cxnSp>
      <p:cxnSp>
        <p:nvCxnSpPr>
          <p:cNvPr id="525" name="Google Shape;525;p51"/>
          <p:cNvCxnSpPr/>
          <p:nvPr/>
        </p:nvCxnSpPr>
        <p:spPr>
          <a:xfrm rot="10800000" flipH="1">
            <a:off x="5736700" y="2827575"/>
            <a:ext cx="1847400" cy="389100"/>
          </a:xfrm>
          <a:prstGeom prst="straightConnector1">
            <a:avLst/>
          </a:prstGeom>
          <a:noFill/>
          <a:ln w="28575" cap="flat" cmpd="sng">
            <a:solidFill>
              <a:srgbClr val="FF0000"/>
            </a:solidFill>
            <a:prstDash val="solid"/>
            <a:round/>
            <a:headEnd type="none" w="med" len="med"/>
            <a:tailEnd type="triangle" w="med" len="med"/>
          </a:ln>
        </p:spPr>
      </p:cxnSp>
      <p:pic>
        <p:nvPicPr>
          <p:cNvPr id="526" name="Google Shape;526;p51"/>
          <p:cNvPicPr preferRelativeResize="0"/>
          <p:nvPr/>
        </p:nvPicPr>
        <p:blipFill>
          <a:blip r:embed="rId6">
            <a:alphaModFix/>
          </a:blip>
          <a:stretch>
            <a:fillRect/>
          </a:stretch>
        </p:blipFill>
        <p:spPr>
          <a:xfrm>
            <a:off x="111833" y="957122"/>
            <a:ext cx="3670525" cy="3093700"/>
          </a:xfrm>
          <a:prstGeom prst="rect">
            <a:avLst/>
          </a:prstGeom>
          <a:noFill/>
          <a:ln>
            <a:noFill/>
          </a:ln>
        </p:spPr>
      </p:pic>
      <p:cxnSp>
        <p:nvCxnSpPr>
          <p:cNvPr id="527" name="Google Shape;527;p51"/>
          <p:cNvCxnSpPr/>
          <p:nvPr/>
        </p:nvCxnSpPr>
        <p:spPr>
          <a:xfrm flipH="1">
            <a:off x="2178025" y="2093325"/>
            <a:ext cx="2421000" cy="228600"/>
          </a:xfrm>
          <a:prstGeom prst="straightConnector1">
            <a:avLst/>
          </a:prstGeom>
          <a:noFill/>
          <a:ln w="28575" cap="flat" cmpd="sng">
            <a:solidFill>
              <a:srgbClr val="FF0000"/>
            </a:solidFill>
            <a:prstDash val="solid"/>
            <a:round/>
            <a:headEnd type="none" w="med" len="med"/>
            <a:tailEnd type="triangle" w="med" len="med"/>
          </a:ln>
        </p:spPr>
      </p:cxnSp>
      <p:cxnSp>
        <p:nvCxnSpPr>
          <p:cNvPr id="528" name="Google Shape;528;p51"/>
          <p:cNvCxnSpPr/>
          <p:nvPr/>
        </p:nvCxnSpPr>
        <p:spPr>
          <a:xfrm rot="10800000">
            <a:off x="2110000" y="2671875"/>
            <a:ext cx="2236200" cy="5448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AutoNum type="alphaLcPeriod"/>
            </a:pPr>
            <a:r>
              <a:rPr lang="fr-FR" sz="1100">
                <a:solidFill>
                  <a:schemeClr val="dk1"/>
                </a:solidFill>
              </a:rPr>
              <a:t>Système de freinage</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Roue équipée</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Suspension</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Triangles</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Direction</a:t>
            </a:r>
            <a:endParaRPr sz="1100">
              <a:solidFill>
                <a:schemeClr val="dk1"/>
              </a:solidFill>
            </a:endParaRPr>
          </a:p>
        </p:txBody>
      </p:sp>
      <p:sp>
        <p:nvSpPr>
          <p:cNvPr id="151" name="Google Shape;151;p1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
        <p:nvSpPr>
          <p:cNvPr id="152" name="Google Shape;152;p1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Liaison au sol mécatronique</a:t>
            </a:r>
            <a:endParaRPr/>
          </a:p>
        </p:txBody>
      </p:sp>
      <p:sp>
        <p:nvSpPr>
          <p:cNvPr id="153" name="Google Shape;153;p17"/>
          <p:cNvSpPr txBox="1"/>
          <p:nvPr/>
        </p:nvSpPr>
        <p:spPr>
          <a:xfrm>
            <a:off x="5054100" y="1717900"/>
            <a:ext cx="40899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50</a:t>
            </a:fld>
            <a:endParaRPr/>
          </a:p>
        </p:txBody>
      </p:sp>
      <p:sp>
        <p:nvSpPr>
          <p:cNvPr id="535" name="Google Shape;535;p5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 Essai collage alu-alu</a:t>
            </a:r>
            <a:endParaRPr/>
          </a:p>
        </p:txBody>
      </p:sp>
      <p:sp>
        <p:nvSpPr>
          <p:cNvPr id="536" name="Google Shape;536;p52"/>
          <p:cNvSpPr txBox="1"/>
          <p:nvPr/>
        </p:nvSpPr>
        <p:spPr>
          <a:xfrm>
            <a:off x="6678800" y="126975"/>
            <a:ext cx="22233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 PCK</a:t>
            </a:r>
            <a:endParaRPr sz="1800">
              <a:solidFill>
                <a:srgbClr val="980000"/>
              </a:solidFill>
            </a:endParaRPr>
          </a:p>
        </p:txBody>
      </p:sp>
      <p:pic>
        <p:nvPicPr>
          <p:cNvPr id="537" name="Google Shape;537;p52"/>
          <p:cNvPicPr preferRelativeResize="0"/>
          <p:nvPr/>
        </p:nvPicPr>
        <p:blipFill>
          <a:blip r:embed="rId3">
            <a:alphaModFix/>
          </a:blip>
          <a:stretch>
            <a:fillRect/>
          </a:stretch>
        </p:blipFill>
        <p:spPr>
          <a:xfrm>
            <a:off x="7380200" y="44968"/>
            <a:ext cx="426500" cy="611317"/>
          </a:xfrm>
          <a:prstGeom prst="rect">
            <a:avLst/>
          </a:prstGeom>
          <a:noFill/>
          <a:ln>
            <a:noFill/>
          </a:ln>
        </p:spPr>
      </p:pic>
      <p:pic>
        <p:nvPicPr>
          <p:cNvPr id="538" name="Google Shape;538;p52"/>
          <p:cNvPicPr preferRelativeResize="0"/>
          <p:nvPr/>
        </p:nvPicPr>
        <p:blipFill>
          <a:blip r:embed="rId4">
            <a:alphaModFix/>
          </a:blip>
          <a:stretch>
            <a:fillRect/>
          </a:stretch>
        </p:blipFill>
        <p:spPr>
          <a:xfrm>
            <a:off x="8618225" y="30064"/>
            <a:ext cx="426500" cy="641123"/>
          </a:xfrm>
          <a:prstGeom prst="rect">
            <a:avLst/>
          </a:prstGeom>
          <a:noFill/>
          <a:ln>
            <a:noFill/>
          </a:ln>
        </p:spPr>
      </p:pic>
      <p:sp>
        <p:nvSpPr>
          <p:cNvPr id="539" name="Google Shape;539;p52"/>
          <p:cNvSpPr txBox="1">
            <a:spLocks noGrp="1"/>
          </p:cNvSpPr>
          <p:nvPr>
            <p:ph type="body" idx="1"/>
          </p:nvPr>
        </p:nvSpPr>
        <p:spPr>
          <a:xfrm>
            <a:off x="251550" y="7492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1800"/>
          </a:p>
          <a:p>
            <a:pPr marL="457200" lvl="0" indent="-342900" algn="l" rtl="0">
              <a:spcBef>
                <a:spcPts val="560"/>
              </a:spcBef>
              <a:spcAft>
                <a:spcPts val="0"/>
              </a:spcAft>
              <a:buSzPts val="1800"/>
              <a:buChar char="•"/>
            </a:pPr>
            <a:r>
              <a:rPr lang="fr-FR" sz="1800" b="0"/>
              <a:t>Caractériser le collage alu-alu</a:t>
            </a:r>
            <a:endParaRPr sz="1800" b="0"/>
          </a:p>
          <a:p>
            <a:pPr marL="457200" lvl="0" indent="-342900" algn="l" rtl="0">
              <a:spcBef>
                <a:spcPts val="0"/>
              </a:spcBef>
              <a:spcAft>
                <a:spcPts val="0"/>
              </a:spcAft>
              <a:buSzPts val="1800"/>
              <a:buChar char="•"/>
            </a:pPr>
            <a:r>
              <a:rPr lang="fr-FR" sz="1800" b="0"/>
              <a:t>Limiter les coûts d’usinage</a:t>
            </a:r>
            <a:endParaRPr sz="1800" b="0"/>
          </a:p>
          <a:p>
            <a:pPr marL="457200" lvl="0" indent="-342900" algn="l" rtl="0">
              <a:spcBef>
                <a:spcPts val="0"/>
              </a:spcBef>
              <a:spcAft>
                <a:spcPts val="0"/>
              </a:spcAft>
              <a:buSzPts val="1800"/>
              <a:buChar char="•"/>
            </a:pPr>
            <a:r>
              <a:rPr lang="fr-FR" sz="1800" b="0"/>
              <a:t>Favoriser des nuances de matériau standard</a:t>
            </a:r>
            <a:endParaRPr sz="1800" b="0"/>
          </a:p>
          <a:p>
            <a:pPr marL="457200" lvl="0" indent="-342900" algn="l" rtl="0">
              <a:spcBef>
                <a:spcPts val="0"/>
              </a:spcBef>
              <a:spcAft>
                <a:spcPts val="0"/>
              </a:spcAft>
              <a:buSzPts val="1800"/>
              <a:buChar char="•"/>
            </a:pPr>
            <a:r>
              <a:rPr lang="fr-FR" sz="1800" b="0"/>
              <a:t>Former de nouvelles personnes au collage</a:t>
            </a: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Conception &amp; dimensionnement assemblage &amp; mise en plan</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Rédaction du protocole</a:t>
            </a:r>
            <a:endParaRPr sz="1800" b="0"/>
          </a:p>
          <a:p>
            <a:pPr marL="457200" lvl="0" indent="-342900" algn="l" rtl="0">
              <a:spcBef>
                <a:spcPts val="0"/>
              </a:spcBef>
              <a:spcAft>
                <a:spcPts val="0"/>
              </a:spcAft>
              <a:buSzPts val="1800"/>
              <a:buChar char="•"/>
            </a:pPr>
            <a:r>
              <a:rPr lang="fr-FR" sz="1800" b="0"/>
              <a:t>Production &amp; réalisation des essais</a:t>
            </a:r>
            <a:endParaRPr sz="1800" b="0"/>
          </a:p>
          <a:p>
            <a:pPr marL="0" lvl="0" indent="0" algn="l" rtl="0">
              <a:spcBef>
                <a:spcPts val="560"/>
              </a:spcBef>
              <a:spcAft>
                <a:spcPts val="0"/>
              </a:spcAft>
              <a:buNone/>
            </a:pP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51</a:t>
            </a:fld>
            <a:endParaRPr/>
          </a:p>
        </p:txBody>
      </p:sp>
      <p:sp>
        <p:nvSpPr>
          <p:cNvPr id="546" name="Google Shape;546;p5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 Essai collage alu-alu</a:t>
            </a:r>
            <a:endParaRPr/>
          </a:p>
        </p:txBody>
      </p:sp>
      <p:sp>
        <p:nvSpPr>
          <p:cNvPr id="547" name="Google Shape;547;p53"/>
          <p:cNvSpPr txBox="1"/>
          <p:nvPr/>
        </p:nvSpPr>
        <p:spPr>
          <a:xfrm>
            <a:off x="6678800" y="126975"/>
            <a:ext cx="22233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 PCK</a:t>
            </a:r>
            <a:endParaRPr sz="1800">
              <a:solidFill>
                <a:srgbClr val="980000"/>
              </a:solidFill>
            </a:endParaRPr>
          </a:p>
        </p:txBody>
      </p:sp>
      <p:pic>
        <p:nvPicPr>
          <p:cNvPr id="548" name="Google Shape;548;p53"/>
          <p:cNvPicPr preferRelativeResize="0"/>
          <p:nvPr/>
        </p:nvPicPr>
        <p:blipFill>
          <a:blip r:embed="rId3">
            <a:alphaModFix/>
          </a:blip>
          <a:stretch>
            <a:fillRect/>
          </a:stretch>
        </p:blipFill>
        <p:spPr>
          <a:xfrm>
            <a:off x="7380200" y="44968"/>
            <a:ext cx="426500" cy="611317"/>
          </a:xfrm>
          <a:prstGeom prst="rect">
            <a:avLst/>
          </a:prstGeom>
          <a:noFill/>
          <a:ln>
            <a:noFill/>
          </a:ln>
        </p:spPr>
      </p:pic>
      <p:pic>
        <p:nvPicPr>
          <p:cNvPr id="549" name="Google Shape;549;p53"/>
          <p:cNvPicPr preferRelativeResize="0"/>
          <p:nvPr/>
        </p:nvPicPr>
        <p:blipFill>
          <a:blip r:embed="rId4">
            <a:alphaModFix/>
          </a:blip>
          <a:stretch>
            <a:fillRect/>
          </a:stretch>
        </p:blipFill>
        <p:spPr>
          <a:xfrm>
            <a:off x="8618225" y="30064"/>
            <a:ext cx="426500" cy="641123"/>
          </a:xfrm>
          <a:prstGeom prst="rect">
            <a:avLst/>
          </a:prstGeom>
          <a:noFill/>
          <a:ln>
            <a:noFill/>
          </a:ln>
        </p:spPr>
      </p:pic>
      <p:pic>
        <p:nvPicPr>
          <p:cNvPr id="550" name="Google Shape;550;p53"/>
          <p:cNvPicPr preferRelativeResize="0"/>
          <p:nvPr/>
        </p:nvPicPr>
        <p:blipFill rotWithShape="1">
          <a:blip r:embed="rId5">
            <a:alphaModFix/>
          </a:blip>
          <a:srcRect l="25741" r="27377"/>
          <a:stretch/>
        </p:blipFill>
        <p:spPr>
          <a:xfrm>
            <a:off x="0" y="754100"/>
            <a:ext cx="1935250" cy="4314001"/>
          </a:xfrm>
          <a:prstGeom prst="rect">
            <a:avLst/>
          </a:prstGeom>
          <a:noFill/>
          <a:ln>
            <a:noFill/>
          </a:ln>
        </p:spPr>
      </p:pic>
      <p:pic>
        <p:nvPicPr>
          <p:cNvPr id="551" name="Google Shape;551;p53"/>
          <p:cNvPicPr preferRelativeResize="0"/>
          <p:nvPr/>
        </p:nvPicPr>
        <p:blipFill>
          <a:blip r:embed="rId6">
            <a:alphaModFix/>
          </a:blip>
          <a:stretch>
            <a:fillRect/>
          </a:stretch>
        </p:blipFill>
        <p:spPr>
          <a:xfrm>
            <a:off x="1996650" y="754096"/>
            <a:ext cx="3295701" cy="2015075"/>
          </a:xfrm>
          <a:prstGeom prst="rect">
            <a:avLst/>
          </a:prstGeom>
          <a:noFill/>
          <a:ln>
            <a:noFill/>
          </a:ln>
        </p:spPr>
      </p:pic>
      <p:pic>
        <p:nvPicPr>
          <p:cNvPr id="552" name="Google Shape;552;p53"/>
          <p:cNvPicPr preferRelativeResize="0"/>
          <p:nvPr/>
        </p:nvPicPr>
        <p:blipFill>
          <a:blip r:embed="rId7">
            <a:alphaModFix/>
          </a:blip>
          <a:stretch>
            <a:fillRect/>
          </a:stretch>
        </p:blipFill>
        <p:spPr>
          <a:xfrm>
            <a:off x="1996650" y="2769175"/>
            <a:ext cx="3295700" cy="2361906"/>
          </a:xfrm>
          <a:prstGeom prst="rect">
            <a:avLst/>
          </a:prstGeom>
          <a:noFill/>
          <a:ln>
            <a:noFill/>
          </a:ln>
        </p:spPr>
      </p:pic>
      <p:sp>
        <p:nvSpPr>
          <p:cNvPr id="553" name="Google Shape;553;p53"/>
          <p:cNvSpPr txBox="1"/>
          <p:nvPr/>
        </p:nvSpPr>
        <p:spPr>
          <a:xfrm>
            <a:off x="5435950" y="870725"/>
            <a:ext cx="3543600" cy="38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53"/>
          <p:cNvSpPr txBox="1"/>
          <p:nvPr/>
        </p:nvSpPr>
        <p:spPr>
          <a:xfrm>
            <a:off x="5487550" y="870725"/>
            <a:ext cx="3492000" cy="38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Tests à réaliser :</a:t>
            </a:r>
            <a:br>
              <a:rPr lang="fr-FR"/>
            </a:br>
            <a:r>
              <a:rPr lang="fr-FR"/>
              <a:t>_ 10 collage alu-alu</a:t>
            </a:r>
            <a:endParaRPr/>
          </a:p>
          <a:p>
            <a:pPr marL="457200" lvl="0" indent="-317500" algn="l" rtl="0">
              <a:spcBef>
                <a:spcPts val="0"/>
              </a:spcBef>
              <a:spcAft>
                <a:spcPts val="0"/>
              </a:spcAft>
              <a:buSzPts val="1400"/>
              <a:buChar char="●"/>
            </a:pPr>
            <a:r>
              <a:rPr lang="fr-FR"/>
              <a:t>longueur de collage de 20 mm (même longueur que sur vulcanix)</a:t>
            </a:r>
            <a:br>
              <a:rPr lang="fr-FR"/>
            </a:br>
            <a:endParaRPr/>
          </a:p>
          <a:p>
            <a:pPr marL="0" lvl="0" indent="0" algn="l" rtl="0">
              <a:spcBef>
                <a:spcPts val="0"/>
              </a:spcBef>
              <a:spcAft>
                <a:spcPts val="0"/>
              </a:spcAft>
              <a:buNone/>
            </a:pPr>
            <a:endParaRPr/>
          </a:p>
          <a:p>
            <a:pPr marL="0" lvl="0" indent="0" algn="l" rtl="0">
              <a:spcBef>
                <a:spcPts val="0"/>
              </a:spcBef>
              <a:spcAft>
                <a:spcPts val="0"/>
              </a:spcAft>
              <a:buNone/>
            </a:pPr>
            <a:r>
              <a:rPr lang="fr-FR"/>
              <a:t>_ 10 collage alu-carbone :</a:t>
            </a:r>
            <a:endParaRPr/>
          </a:p>
          <a:p>
            <a:pPr marL="457200" lvl="0" indent="-317500" algn="l" rtl="0">
              <a:spcBef>
                <a:spcPts val="0"/>
              </a:spcBef>
              <a:spcAft>
                <a:spcPts val="0"/>
              </a:spcAft>
              <a:buSzPts val="1400"/>
              <a:buChar char="●"/>
            </a:pPr>
            <a:r>
              <a:rPr lang="fr-FR"/>
              <a:t>longueur de collage de 25 mm</a:t>
            </a:r>
            <a:endParaRPr/>
          </a:p>
          <a:p>
            <a:pPr marL="45720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52</a:t>
            </a:fld>
            <a:endParaRPr/>
          </a:p>
        </p:txBody>
      </p:sp>
      <p:sp>
        <p:nvSpPr>
          <p:cNvPr id="561" name="Google Shape;561;p5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a:t>
            </a:r>
            <a:endParaRPr/>
          </a:p>
        </p:txBody>
      </p:sp>
      <p:sp>
        <p:nvSpPr>
          <p:cNvPr id="562" name="Google Shape;562;p54"/>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63" name="Google Shape;563;p54"/>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564" name="Google Shape;564;p54"/>
          <p:cNvPicPr preferRelativeResize="0"/>
          <p:nvPr/>
        </p:nvPicPr>
        <p:blipFill>
          <a:blip r:embed="rId4">
            <a:alphaModFix/>
          </a:blip>
          <a:stretch>
            <a:fillRect/>
          </a:stretch>
        </p:blipFill>
        <p:spPr>
          <a:xfrm>
            <a:off x="5600125" y="996488"/>
            <a:ext cx="2572276" cy="1870738"/>
          </a:xfrm>
          <a:prstGeom prst="rect">
            <a:avLst/>
          </a:prstGeom>
          <a:noFill/>
          <a:ln>
            <a:noFill/>
          </a:ln>
        </p:spPr>
      </p:pic>
      <p:pic>
        <p:nvPicPr>
          <p:cNvPr id="565" name="Google Shape;565;p54"/>
          <p:cNvPicPr preferRelativeResize="0"/>
          <p:nvPr/>
        </p:nvPicPr>
        <p:blipFill>
          <a:blip r:embed="rId5">
            <a:alphaModFix/>
          </a:blip>
          <a:stretch>
            <a:fillRect/>
          </a:stretch>
        </p:blipFill>
        <p:spPr>
          <a:xfrm>
            <a:off x="4292725" y="3054148"/>
            <a:ext cx="1544675" cy="2108370"/>
          </a:xfrm>
          <a:prstGeom prst="rect">
            <a:avLst/>
          </a:prstGeom>
          <a:noFill/>
          <a:ln>
            <a:noFill/>
          </a:ln>
        </p:spPr>
      </p:pic>
      <p:sp>
        <p:nvSpPr>
          <p:cNvPr id="566" name="Google Shape;566;p54"/>
          <p:cNvSpPr txBox="1"/>
          <p:nvPr/>
        </p:nvSpPr>
        <p:spPr>
          <a:xfrm>
            <a:off x="0" y="894325"/>
            <a:ext cx="36900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Exemple de triangle (ici avant inférieur)</a:t>
            </a:r>
            <a:endParaRPr/>
          </a:p>
        </p:txBody>
      </p:sp>
      <p:sp>
        <p:nvSpPr>
          <p:cNvPr id="567" name="Google Shape;567;p54"/>
          <p:cNvSpPr txBox="1"/>
          <p:nvPr/>
        </p:nvSpPr>
        <p:spPr>
          <a:xfrm>
            <a:off x="5342388" y="656275"/>
            <a:ext cx="34662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sans reprise des suspensions</a:t>
            </a:r>
            <a:endParaRPr/>
          </a:p>
        </p:txBody>
      </p:sp>
      <p:sp>
        <p:nvSpPr>
          <p:cNvPr id="568" name="Google Shape;568;p54"/>
          <p:cNvSpPr txBox="1"/>
          <p:nvPr/>
        </p:nvSpPr>
        <p:spPr>
          <a:xfrm>
            <a:off x="4292713" y="2713925"/>
            <a:ext cx="13074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châssis</a:t>
            </a:r>
            <a:endParaRPr/>
          </a:p>
        </p:txBody>
      </p:sp>
      <p:pic>
        <p:nvPicPr>
          <p:cNvPr id="569" name="Google Shape;569;p54"/>
          <p:cNvPicPr preferRelativeResize="0"/>
          <p:nvPr/>
        </p:nvPicPr>
        <p:blipFill>
          <a:blip r:embed="rId6">
            <a:alphaModFix/>
          </a:blip>
          <a:stretch>
            <a:fillRect/>
          </a:stretch>
        </p:blipFill>
        <p:spPr>
          <a:xfrm>
            <a:off x="6404849" y="3289449"/>
            <a:ext cx="2642978" cy="1870725"/>
          </a:xfrm>
          <a:prstGeom prst="rect">
            <a:avLst/>
          </a:prstGeom>
          <a:noFill/>
          <a:ln>
            <a:noFill/>
          </a:ln>
        </p:spPr>
      </p:pic>
      <p:sp>
        <p:nvSpPr>
          <p:cNvPr id="570" name="Google Shape;570;p54"/>
          <p:cNvSpPr txBox="1"/>
          <p:nvPr/>
        </p:nvSpPr>
        <p:spPr>
          <a:xfrm>
            <a:off x="6101550" y="2957888"/>
            <a:ext cx="31272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avec reprise des suspensions</a:t>
            </a:r>
            <a:endParaRPr/>
          </a:p>
        </p:txBody>
      </p:sp>
      <p:pic>
        <p:nvPicPr>
          <p:cNvPr id="571" name="Google Shape;571;p54"/>
          <p:cNvPicPr preferRelativeResize="0"/>
          <p:nvPr/>
        </p:nvPicPr>
        <p:blipFill>
          <a:blip r:embed="rId7">
            <a:alphaModFix/>
          </a:blip>
          <a:stretch>
            <a:fillRect/>
          </a:stretch>
        </p:blipFill>
        <p:spPr>
          <a:xfrm>
            <a:off x="66375" y="1248125"/>
            <a:ext cx="3623525" cy="3865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53</a:t>
            </a:fld>
            <a:endParaRPr/>
          </a:p>
        </p:txBody>
      </p:sp>
      <p:sp>
        <p:nvSpPr>
          <p:cNvPr id="578" name="Google Shape;578;p5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a:t>
            </a:r>
            <a:endParaRPr/>
          </a:p>
        </p:txBody>
      </p:sp>
      <p:sp>
        <p:nvSpPr>
          <p:cNvPr id="579" name="Google Shape;579;p55"/>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80" name="Google Shape;580;p55"/>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581" name="Google Shape;581;p55"/>
          <p:cNvPicPr preferRelativeResize="0"/>
          <p:nvPr/>
        </p:nvPicPr>
        <p:blipFill>
          <a:blip r:embed="rId4">
            <a:alphaModFix/>
          </a:blip>
          <a:stretch>
            <a:fillRect/>
          </a:stretch>
        </p:blipFill>
        <p:spPr>
          <a:xfrm>
            <a:off x="118000" y="945748"/>
            <a:ext cx="6250850" cy="1628025"/>
          </a:xfrm>
          <a:prstGeom prst="rect">
            <a:avLst/>
          </a:prstGeom>
          <a:noFill/>
          <a:ln>
            <a:noFill/>
          </a:ln>
        </p:spPr>
      </p:pic>
      <p:sp>
        <p:nvSpPr>
          <p:cNvPr id="582" name="Google Shape;582;p55"/>
          <p:cNvSpPr txBox="1"/>
          <p:nvPr/>
        </p:nvSpPr>
        <p:spPr>
          <a:xfrm>
            <a:off x="455850" y="2909200"/>
            <a:ext cx="6141300" cy="10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Autres gains possibles :</a:t>
            </a:r>
            <a:br>
              <a:rPr lang="fr-FR"/>
            </a:br>
            <a:r>
              <a:rPr lang="fr-FR"/>
              <a:t>_ visserie de liaison au sol (environ 300 g)</a:t>
            </a:r>
            <a:br>
              <a:rPr lang="fr-FR"/>
            </a:br>
            <a:r>
              <a:rPr lang="fr-FR"/>
              <a:t>_ insert PM avec suspensions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54</a:t>
            </a:fld>
            <a:endParaRPr/>
          </a:p>
        </p:txBody>
      </p:sp>
      <p:sp>
        <p:nvSpPr>
          <p:cNvPr id="589" name="Google Shape;589;p5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Direction</a:t>
            </a:r>
            <a:endParaRPr/>
          </a:p>
        </p:txBody>
      </p:sp>
      <p:sp>
        <p:nvSpPr>
          <p:cNvPr id="590" name="Google Shape;590;p56"/>
          <p:cNvSpPr txBox="1"/>
          <p:nvPr/>
        </p:nvSpPr>
        <p:spPr>
          <a:xfrm>
            <a:off x="7637850" y="126975"/>
            <a:ext cx="834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 ABR</a:t>
            </a:r>
            <a:endParaRPr sz="1800">
              <a:solidFill>
                <a:srgbClr val="980000"/>
              </a:solidFill>
            </a:endParaRPr>
          </a:p>
        </p:txBody>
      </p:sp>
      <p:pic>
        <p:nvPicPr>
          <p:cNvPr id="591" name="Google Shape;591;p56"/>
          <p:cNvPicPr preferRelativeResize="0"/>
          <p:nvPr/>
        </p:nvPicPr>
        <p:blipFill>
          <a:blip r:embed="rId3">
            <a:alphaModFix/>
          </a:blip>
          <a:stretch>
            <a:fillRect/>
          </a:stretch>
        </p:blipFill>
        <p:spPr>
          <a:xfrm>
            <a:off x="8500600" y="44968"/>
            <a:ext cx="426500" cy="611317"/>
          </a:xfrm>
          <a:prstGeom prst="rect">
            <a:avLst/>
          </a:prstGeom>
          <a:noFill/>
          <a:ln>
            <a:noFill/>
          </a:ln>
        </p:spPr>
      </p:pic>
      <p:sp>
        <p:nvSpPr>
          <p:cNvPr id="592" name="Google Shape;592;p56"/>
          <p:cNvSpPr txBox="1">
            <a:spLocks noGrp="1"/>
          </p:cNvSpPr>
          <p:nvPr>
            <p:ph type="body" idx="1"/>
          </p:nvPr>
        </p:nvSpPr>
        <p:spPr>
          <a:xfrm>
            <a:off x="251550" y="533398"/>
            <a:ext cx="8640900" cy="41445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Conservation même architecture</a:t>
            </a:r>
            <a:endParaRPr sz="2400"/>
          </a:p>
          <a:p>
            <a:pPr marL="457200" lvl="0" indent="-342900" algn="l" rtl="0">
              <a:spcBef>
                <a:spcPts val="560"/>
              </a:spcBef>
              <a:spcAft>
                <a:spcPts val="0"/>
              </a:spcAft>
              <a:buSzPts val="1800"/>
              <a:buChar char="•"/>
            </a:pPr>
            <a:r>
              <a:rPr lang="fr-FR" sz="1800" b="0"/>
              <a:t>Réduction du rayon de braquage par diminution des collisions.</a:t>
            </a:r>
            <a:endParaRPr sz="1800" b="0"/>
          </a:p>
          <a:p>
            <a:pPr marL="457200" lvl="0" indent="-342900" algn="l" rtl="0">
              <a:spcBef>
                <a:spcPts val="0"/>
              </a:spcBef>
              <a:spcAft>
                <a:spcPts val="0"/>
              </a:spcAft>
              <a:buSzPts val="1800"/>
              <a:buChar char="•"/>
            </a:pPr>
            <a:r>
              <a:rPr lang="fr-FR" sz="1800" b="0"/>
              <a:t>Baisse de 20% des efforts à appliquer au volant.</a:t>
            </a:r>
            <a:endParaRPr sz="1800" b="0"/>
          </a:p>
          <a:p>
            <a:pPr marL="457200" lvl="0" indent="-342900" algn="l" rtl="0">
              <a:spcBef>
                <a:spcPts val="0"/>
              </a:spcBef>
              <a:spcAft>
                <a:spcPts val="0"/>
              </a:spcAft>
              <a:buSzPts val="1800"/>
              <a:buChar char="•"/>
            </a:pPr>
            <a:r>
              <a:rPr lang="fr-FR" sz="1800" b="0"/>
              <a:t>Diminution du ratio angle de  volant/angle des roues.</a:t>
            </a:r>
            <a:endParaRPr sz="1800" b="0"/>
          </a:p>
          <a:p>
            <a:pPr marL="457200" lvl="0" indent="-342900" algn="l" rtl="0">
              <a:spcBef>
                <a:spcPts val="0"/>
              </a:spcBef>
              <a:spcAft>
                <a:spcPts val="0"/>
              </a:spcAft>
              <a:buSzPts val="1800"/>
              <a:buChar char="•"/>
            </a:pPr>
            <a:r>
              <a:rPr lang="fr-FR" sz="1800" b="0"/>
              <a:t>Diminution de la masse.</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Cinématique de direction</a:t>
            </a:r>
            <a:endParaRPr sz="1800" b="0"/>
          </a:p>
          <a:p>
            <a:pPr marL="457200" lvl="0" indent="-342900" algn="l" rtl="0">
              <a:spcBef>
                <a:spcPts val="0"/>
              </a:spcBef>
              <a:spcAft>
                <a:spcPts val="0"/>
              </a:spcAft>
              <a:buSzPts val="1800"/>
              <a:buFont typeface="Corbel"/>
              <a:buChar char="•"/>
            </a:pPr>
            <a:r>
              <a:rPr lang="fr-FR" sz="1800" b="0"/>
              <a:t>Choix des composants suivant de la direction : crémaillère, volant, quick-release, joint de cardan</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Choix colonne de direction alu ou acier &amp; dimensionnement.</a:t>
            </a:r>
            <a:endParaRPr sz="1800" b="0"/>
          </a:p>
          <a:p>
            <a:pPr marL="0" lvl="0" indent="0" algn="l" rtl="0">
              <a:spcBef>
                <a:spcPts val="560"/>
              </a:spcBef>
              <a:spcAft>
                <a:spcPts val="0"/>
              </a:spcAft>
              <a:buNone/>
            </a:pPr>
            <a:endParaRPr sz="1800"/>
          </a:p>
        </p:txBody>
      </p:sp>
      <p:sp>
        <p:nvSpPr>
          <p:cNvPr id="593" name="Google Shape;593;p56"/>
          <p:cNvSpPr txBox="1"/>
          <p:nvPr/>
        </p:nvSpPr>
        <p:spPr>
          <a:xfrm>
            <a:off x="62755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GTE</a:t>
            </a:r>
            <a:endParaRPr sz="1800">
              <a:solidFill>
                <a:srgbClr val="980000"/>
              </a:solidFill>
            </a:endParaRPr>
          </a:p>
        </p:txBody>
      </p:sp>
      <p:pic>
        <p:nvPicPr>
          <p:cNvPr id="594" name="Google Shape;594;p56"/>
          <p:cNvPicPr preferRelativeResize="0"/>
          <p:nvPr/>
        </p:nvPicPr>
        <p:blipFill>
          <a:blip r:embed="rId4">
            <a:alphaModFix/>
          </a:blip>
          <a:stretch>
            <a:fillRect/>
          </a:stretch>
        </p:blipFill>
        <p:spPr>
          <a:xfrm>
            <a:off x="6936450" y="22726"/>
            <a:ext cx="701400" cy="65578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55</a:t>
            </a:fld>
            <a:endParaRPr/>
          </a:p>
        </p:txBody>
      </p:sp>
      <p:sp>
        <p:nvSpPr>
          <p:cNvPr id="601" name="Google Shape;601;p5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Géométrie de direction</a:t>
            </a:r>
            <a:endParaRPr/>
          </a:p>
        </p:txBody>
      </p:sp>
      <p:sp>
        <p:nvSpPr>
          <p:cNvPr id="602" name="Google Shape;602;p57"/>
          <p:cNvSpPr txBox="1"/>
          <p:nvPr/>
        </p:nvSpPr>
        <p:spPr>
          <a:xfrm>
            <a:off x="7685125" y="126988"/>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GTE</a:t>
            </a:r>
            <a:endParaRPr sz="1800">
              <a:solidFill>
                <a:srgbClr val="980000"/>
              </a:solidFill>
            </a:endParaRPr>
          </a:p>
        </p:txBody>
      </p:sp>
      <p:sp>
        <p:nvSpPr>
          <p:cNvPr id="603" name="Google Shape;603;p57"/>
          <p:cNvSpPr txBox="1">
            <a:spLocks noGrp="1"/>
          </p:cNvSpPr>
          <p:nvPr>
            <p:ph type="body" idx="1"/>
          </p:nvPr>
        </p:nvSpPr>
        <p:spPr>
          <a:xfrm>
            <a:off x="251550" y="749234"/>
            <a:ext cx="8640900" cy="3443700"/>
          </a:xfrm>
          <a:prstGeom prst="rect">
            <a:avLst/>
          </a:prstGeom>
        </p:spPr>
        <p:txBody>
          <a:bodyPr spcFirstLastPara="1" wrap="square" lIns="91425" tIns="91425" rIns="91425" bIns="91425" anchor="t" anchorCtr="0">
            <a:noAutofit/>
          </a:bodyPr>
          <a:lstStyle/>
          <a:p>
            <a:pPr marL="457200" lvl="0" indent="-342900" algn="l" rtl="0">
              <a:spcBef>
                <a:spcPts val="560"/>
              </a:spcBef>
              <a:spcAft>
                <a:spcPts val="0"/>
              </a:spcAft>
              <a:buSzPts val="1800"/>
              <a:buChar char="●"/>
            </a:pPr>
            <a:r>
              <a:rPr lang="fr-FR" sz="1800" b="0"/>
              <a:t>La cinématique est très proche de celle de Vulcanix : type Ackermann</a:t>
            </a:r>
            <a:endParaRPr sz="1800" b="0"/>
          </a:p>
          <a:p>
            <a:pPr marL="0" lvl="0" indent="0" algn="l" rtl="0">
              <a:spcBef>
                <a:spcPts val="560"/>
              </a:spcBef>
              <a:spcAft>
                <a:spcPts val="0"/>
              </a:spcAft>
              <a:buNone/>
            </a:pPr>
            <a:endParaRPr sz="1800" b="0"/>
          </a:p>
          <a:p>
            <a:pPr marL="457200" lvl="0" indent="-342900" algn="l" rtl="0">
              <a:spcBef>
                <a:spcPts val="560"/>
              </a:spcBef>
              <a:spcAft>
                <a:spcPts val="0"/>
              </a:spcAft>
              <a:buSzPts val="1800"/>
              <a:buChar char="●"/>
            </a:pPr>
            <a:r>
              <a:rPr lang="fr-FR" sz="1800" b="0"/>
              <a:t>Par diminution de la chasse, les efforts à exercer sur le volant ont été diminué de 20%</a:t>
            </a:r>
            <a:endParaRPr sz="1800" b="0"/>
          </a:p>
          <a:p>
            <a:pPr marL="0" lvl="0" indent="0" algn="l" rtl="0">
              <a:spcBef>
                <a:spcPts val="560"/>
              </a:spcBef>
              <a:spcAft>
                <a:spcPts val="0"/>
              </a:spcAft>
              <a:buNone/>
            </a:pPr>
            <a:endParaRPr sz="1800" b="0"/>
          </a:p>
          <a:p>
            <a:pPr marL="457200" lvl="0" indent="-342900" algn="l" rtl="0">
              <a:spcBef>
                <a:spcPts val="560"/>
              </a:spcBef>
              <a:spcAft>
                <a:spcPts val="0"/>
              </a:spcAft>
              <a:buSzPts val="1800"/>
              <a:buChar char="●"/>
            </a:pPr>
            <a:r>
              <a:rPr lang="fr-FR" sz="1800" b="0"/>
              <a:t>Diminution du bras de levier dans le PM, permettant une direction plus réactive :</a:t>
            </a:r>
            <a:endParaRPr sz="1800" b="0"/>
          </a:p>
          <a:p>
            <a:pPr marL="457200" lvl="0" indent="0" algn="l" rtl="0">
              <a:spcBef>
                <a:spcPts val="560"/>
              </a:spcBef>
              <a:spcAft>
                <a:spcPts val="0"/>
              </a:spcAft>
              <a:buNone/>
            </a:pPr>
            <a:r>
              <a:rPr lang="fr-FR" sz="1800" b="0"/>
              <a:t>Il faut 20° d’angle de volant en moins au virage minimum, par rapport à Vulcanix </a:t>
            </a:r>
            <a:endParaRPr sz="1800" b="0"/>
          </a:p>
          <a:p>
            <a:pPr marL="457200" lvl="0" indent="0" algn="l" rtl="0">
              <a:spcBef>
                <a:spcPts val="560"/>
              </a:spcBef>
              <a:spcAft>
                <a:spcPts val="0"/>
              </a:spcAft>
              <a:buNone/>
            </a:pPr>
            <a:endParaRPr sz="1800" b="0"/>
          </a:p>
          <a:p>
            <a:pPr marL="457200" lvl="0" indent="-342900" algn="l" rtl="0">
              <a:spcBef>
                <a:spcPts val="560"/>
              </a:spcBef>
              <a:spcAft>
                <a:spcPts val="0"/>
              </a:spcAft>
              <a:buSzPts val="1800"/>
              <a:buChar char="●"/>
            </a:pPr>
            <a:r>
              <a:rPr lang="fr-FR" sz="1800" b="0"/>
              <a:t>Bump Steer quasi-nul.</a:t>
            </a:r>
            <a:endParaRPr sz="1800" b="0"/>
          </a:p>
          <a:p>
            <a:pPr marL="0" lvl="0" indent="0" algn="l" rtl="0">
              <a:spcBef>
                <a:spcPts val="560"/>
              </a:spcBef>
              <a:spcAft>
                <a:spcPts val="0"/>
              </a:spcAft>
              <a:buNone/>
            </a:pPr>
            <a:endParaRPr sz="1800"/>
          </a:p>
        </p:txBody>
      </p:sp>
      <p:pic>
        <p:nvPicPr>
          <p:cNvPr id="604" name="Google Shape;604;p57"/>
          <p:cNvPicPr preferRelativeResize="0"/>
          <p:nvPr/>
        </p:nvPicPr>
        <p:blipFill>
          <a:blip r:embed="rId3">
            <a:alphaModFix/>
          </a:blip>
          <a:stretch>
            <a:fillRect/>
          </a:stretch>
        </p:blipFill>
        <p:spPr>
          <a:xfrm>
            <a:off x="8346075" y="22738"/>
            <a:ext cx="701400" cy="6557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56</a:t>
            </a:fld>
            <a:endParaRPr/>
          </a:p>
        </p:txBody>
      </p:sp>
      <p:sp>
        <p:nvSpPr>
          <p:cNvPr id="611" name="Google Shape;611;p5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Direction</a:t>
            </a:r>
            <a:endParaRPr/>
          </a:p>
        </p:txBody>
      </p:sp>
      <p:sp>
        <p:nvSpPr>
          <p:cNvPr id="612" name="Google Shape;612;p58"/>
          <p:cNvSpPr txBox="1"/>
          <p:nvPr/>
        </p:nvSpPr>
        <p:spPr>
          <a:xfrm>
            <a:off x="77710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a:t>
            </a:r>
            <a:endParaRPr sz="1800">
              <a:solidFill>
                <a:srgbClr val="980000"/>
              </a:solidFill>
            </a:endParaRPr>
          </a:p>
        </p:txBody>
      </p:sp>
      <p:pic>
        <p:nvPicPr>
          <p:cNvPr id="613" name="Google Shape;613;p58"/>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614" name="Google Shape;614;p58"/>
          <p:cNvPicPr preferRelativeResize="0"/>
          <p:nvPr/>
        </p:nvPicPr>
        <p:blipFill>
          <a:blip r:embed="rId4">
            <a:alphaModFix/>
          </a:blip>
          <a:stretch>
            <a:fillRect/>
          </a:stretch>
        </p:blipFill>
        <p:spPr>
          <a:xfrm>
            <a:off x="-2" y="982562"/>
            <a:ext cx="5629399" cy="3038626"/>
          </a:xfrm>
          <a:prstGeom prst="rect">
            <a:avLst/>
          </a:prstGeom>
          <a:noFill/>
          <a:ln>
            <a:noFill/>
          </a:ln>
        </p:spPr>
      </p:pic>
      <p:sp>
        <p:nvSpPr>
          <p:cNvPr id="615" name="Google Shape;615;p58"/>
          <p:cNvSpPr txBox="1"/>
          <p:nvPr/>
        </p:nvSpPr>
        <p:spPr>
          <a:xfrm>
            <a:off x="5771375" y="982550"/>
            <a:ext cx="3337200" cy="40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Rapport gain masse/ surcoût </a:t>
            </a:r>
            <a:endParaRPr/>
          </a:p>
          <a:p>
            <a:pPr marL="0" lvl="0" indent="0" algn="l" rtl="0">
              <a:spcBef>
                <a:spcPts val="0"/>
              </a:spcBef>
              <a:spcAft>
                <a:spcPts val="0"/>
              </a:spcAft>
              <a:buNone/>
            </a:pPr>
            <a:endParaRPr/>
          </a:p>
          <a:p>
            <a:pPr marL="0" lvl="0" indent="0" algn="l" rtl="0">
              <a:spcBef>
                <a:spcPts val="0"/>
              </a:spcBef>
              <a:spcAft>
                <a:spcPts val="0"/>
              </a:spcAft>
              <a:buNone/>
            </a:pPr>
            <a:r>
              <a:rPr lang="fr-FR"/>
              <a:t>Passage d’un cardan standard à military grade (APEX) :</a:t>
            </a:r>
            <a:endParaRPr/>
          </a:p>
          <a:p>
            <a:pPr marL="457200" lvl="0" indent="-317500" algn="l" rtl="0">
              <a:spcBef>
                <a:spcPts val="0"/>
              </a:spcBef>
              <a:spcAft>
                <a:spcPts val="0"/>
              </a:spcAft>
              <a:buClr>
                <a:srgbClr val="CC0000"/>
              </a:buClr>
              <a:buSzPts val="1400"/>
              <a:buChar char="●"/>
            </a:pPr>
            <a:r>
              <a:rPr lang="fr-FR">
                <a:solidFill>
                  <a:srgbClr val="CC0000"/>
                </a:solidFill>
              </a:rPr>
              <a:t>1,3 euros par g gagné</a:t>
            </a:r>
            <a:endParaRPr>
              <a:solidFill>
                <a:srgbClr val="CC0000"/>
              </a:solidFill>
            </a:endParaRPr>
          </a:p>
          <a:p>
            <a:pPr marL="0" lvl="0" indent="0" algn="l" rtl="0">
              <a:spcBef>
                <a:spcPts val="0"/>
              </a:spcBef>
              <a:spcAft>
                <a:spcPts val="0"/>
              </a:spcAft>
              <a:buNone/>
            </a:pPr>
            <a:endParaRPr/>
          </a:p>
          <a:p>
            <a:pPr marL="0" lvl="0" indent="0" algn="l" rtl="0">
              <a:spcBef>
                <a:spcPts val="0"/>
              </a:spcBef>
              <a:spcAft>
                <a:spcPts val="0"/>
              </a:spcAft>
              <a:buNone/>
            </a:pPr>
            <a:r>
              <a:rPr lang="fr-FR"/>
              <a:t>Passage à volant carbone :</a:t>
            </a:r>
            <a:endParaRPr/>
          </a:p>
          <a:p>
            <a:pPr marL="457200" lvl="0" indent="-317500" algn="l" rtl="0">
              <a:spcBef>
                <a:spcPts val="0"/>
              </a:spcBef>
              <a:spcAft>
                <a:spcPts val="0"/>
              </a:spcAft>
              <a:buClr>
                <a:srgbClr val="6AA84F"/>
              </a:buClr>
              <a:buSzPts val="1400"/>
              <a:buChar char="●"/>
            </a:pPr>
            <a:r>
              <a:rPr lang="fr-FR">
                <a:solidFill>
                  <a:srgbClr val="6AA84F"/>
                </a:solidFill>
              </a:rPr>
              <a:t>0,6 euros par g gagné</a:t>
            </a:r>
            <a:endParaRPr>
              <a:solidFill>
                <a:srgbClr val="6AA84F"/>
              </a:solidFill>
            </a:endParaRPr>
          </a:p>
          <a:p>
            <a:pPr marL="0" lvl="0" indent="0" algn="l" rtl="0">
              <a:spcBef>
                <a:spcPts val="0"/>
              </a:spcBef>
              <a:spcAft>
                <a:spcPts val="0"/>
              </a:spcAft>
              <a:buNone/>
            </a:pPr>
            <a:endParaRPr/>
          </a:p>
          <a:p>
            <a:pPr marL="0" lvl="0" indent="0" algn="l" rtl="0">
              <a:spcBef>
                <a:spcPts val="0"/>
              </a:spcBef>
              <a:spcAft>
                <a:spcPts val="0"/>
              </a:spcAft>
              <a:buNone/>
            </a:pPr>
            <a:r>
              <a:rPr lang="fr-FR"/>
              <a:t>Passage à une crémaillère en carbone :</a:t>
            </a:r>
            <a:endParaRPr/>
          </a:p>
          <a:p>
            <a:pPr marL="457200" lvl="0" indent="-317500" algn="l" rtl="0">
              <a:spcBef>
                <a:spcPts val="0"/>
              </a:spcBef>
              <a:spcAft>
                <a:spcPts val="0"/>
              </a:spcAft>
              <a:buClr>
                <a:srgbClr val="6AA84F"/>
              </a:buClr>
              <a:buSzPts val="1400"/>
              <a:buChar char="●"/>
            </a:pPr>
            <a:r>
              <a:rPr lang="fr-FR">
                <a:solidFill>
                  <a:srgbClr val="6AA84F"/>
                </a:solidFill>
              </a:rPr>
              <a:t>0,6 euros par g gagné</a:t>
            </a:r>
            <a:endParaRPr>
              <a:solidFill>
                <a:srgbClr val="6AA84F"/>
              </a:solidFill>
            </a:endParaRPr>
          </a:p>
          <a:p>
            <a:pPr marL="0" lvl="0" indent="0" algn="l" rtl="0">
              <a:spcBef>
                <a:spcPts val="0"/>
              </a:spcBef>
              <a:spcAft>
                <a:spcPts val="0"/>
              </a:spcAft>
              <a:buNone/>
            </a:pPr>
            <a:endParaRPr/>
          </a:p>
          <a:p>
            <a:pPr marL="0" lvl="0" indent="0" algn="l" rtl="0">
              <a:spcBef>
                <a:spcPts val="0"/>
              </a:spcBef>
              <a:spcAft>
                <a:spcPts val="0"/>
              </a:spcAft>
              <a:buNone/>
            </a:pPr>
            <a:r>
              <a:rPr lang="fr-FR"/>
              <a:t>Passage à Colonne direction carbone :</a:t>
            </a:r>
            <a:endParaRPr/>
          </a:p>
          <a:p>
            <a:pPr marL="457200" lvl="0" indent="-317500" algn="l" rtl="0">
              <a:spcBef>
                <a:spcPts val="0"/>
              </a:spcBef>
              <a:spcAft>
                <a:spcPts val="0"/>
              </a:spcAft>
              <a:buClr>
                <a:srgbClr val="CC0000"/>
              </a:buClr>
              <a:buSzPts val="1400"/>
              <a:buChar char="●"/>
            </a:pPr>
            <a:r>
              <a:rPr lang="fr-FR">
                <a:solidFill>
                  <a:srgbClr val="CC0000"/>
                </a:solidFill>
              </a:rPr>
              <a:t>1 euros par g gagné</a:t>
            </a:r>
            <a:endParaRPr>
              <a:solidFill>
                <a:srgbClr val="CC0000"/>
              </a:solidFill>
            </a:endParaRPr>
          </a:p>
          <a:p>
            <a:pPr marL="0" lvl="0" indent="0" algn="l" rtl="0">
              <a:spcBef>
                <a:spcPts val="0"/>
              </a:spcBef>
              <a:spcAft>
                <a:spcPts val="0"/>
              </a:spcAft>
              <a:buNone/>
            </a:pPr>
            <a:endParaRPr/>
          </a:p>
          <a:p>
            <a:pPr marL="0" lvl="0" indent="0" algn="l" rtl="0">
              <a:spcBef>
                <a:spcPts val="0"/>
              </a:spcBef>
              <a:spcAft>
                <a:spcPts val="0"/>
              </a:spcAft>
              <a:buNone/>
            </a:pPr>
            <a:r>
              <a:rPr lang="fr-FR"/>
              <a:t>Passage à des jantes magnésium (8) :</a:t>
            </a:r>
            <a:endParaRPr/>
          </a:p>
          <a:p>
            <a:pPr marL="457200" lvl="0" indent="-317500" algn="l" rtl="0">
              <a:spcBef>
                <a:spcPts val="0"/>
              </a:spcBef>
              <a:spcAft>
                <a:spcPts val="0"/>
              </a:spcAft>
              <a:buClr>
                <a:srgbClr val="6AA84F"/>
              </a:buClr>
              <a:buSzPts val="1400"/>
              <a:buChar char="●"/>
            </a:pPr>
            <a:r>
              <a:rPr lang="fr-FR">
                <a:solidFill>
                  <a:srgbClr val="6AA84F"/>
                </a:solidFill>
              </a:rPr>
              <a:t>0,37 euros par g gagné</a:t>
            </a:r>
            <a:endParaRPr>
              <a:solidFill>
                <a:srgbClr val="6AA84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57</a:t>
            </a:fld>
            <a:endParaRPr/>
          </a:p>
        </p:txBody>
      </p:sp>
      <p:sp>
        <p:nvSpPr>
          <p:cNvPr id="622" name="Google Shape;622;p5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Direction</a:t>
            </a:r>
            <a:endParaRPr/>
          </a:p>
        </p:txBody>
      </p:sp>
      <p:sp>
        <p:nvSpPr>
          <p:cNvPr id="623" name="Google Shape;623;p59"/>
          <p:cNvSpPr txBox="1"/>
          <p:nvPr/>
        </p:nvSpPr>
        <p:spPr>
          <a:xfrm>
            <a:off x="77710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a:t>
            </a:r>
            <a:endParaRPr sz="1800">
              <a:solidFill>
                <a:srgbClr val="980000"/>
              </a:solidFill>
            </a:endParaRPr>
          </a:p>
        </p:txBody>
      </p:sp>
      <p:pic>
        <p:nvPicPr>
          <p:cNvPr id="624" name="Google Shape;624;p59"/>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625" name="Google Shape;625;p59"/>
          <p:cNvPicPr preferRelativeResize="0"/>
          <p:nvPr/>
        </p:nvPicPr>
        <p:blipFill rotWithShape="1">
          <a:blip r:embed="rId4">
            <a:alphaModFix/>
          </a:blip>
          <a:srcRect r="40194"/>
          <a:stretch/>
        </p:blipFill>
        <p:spPr>
          <a:xfrm>
            <a:off x="166775" y="800050"/>
            <a:ext cx="3221451" cy="3726874"/>
          </a:xfrm>
          <a:prstGeom prst="rect">
            <a:avLst/>
          </a:prstGeom>
          <a:noFill/>
          <a:ln>
            <a:noFill/>
          </a:ln>
        </p:spPr>
      </p:pic>
      <p:pic>
        <p:nvPicPr>
          <p:cNvPr id="626" name="Google Shape;626;p59"/>
          <p:cNvPicPr preferRelativeResize="0"/>
          <p:nvPr/>
        </p:nvPicPr>
        <p:blipFill>
          <a:blip r:embed="rId5">
            <a:alphaModFix/>
          </a:blip>
          <a:stretch>
            <a:fillRect/>
          </a:stretch>
        </p:blipFill>
        <p:spPr>
          <a:xfrm>
            <a:off x="6052197" y="1206523"/>
            <a:ext cx="3056200" cy="2921200"/>
          </a:xfrm>
          <a:prstGeom prst="rect">
            <a:avLst/>
          </a:prstGeom>
          <a:noFill/>
          <a:ln>
            <a:noFill/>
          </a:ln>
        </p:spPr>
      </p:pic>
      <p:sp>
        <p:nvSpPr>
          <p:cNvPr id="627" name="Google Shape;627;p59"/>
          <p:cNvSpPr txBox="1"/>
          <p:nvPr/>
        </p:nvSpPr>
        <p:spPr>
          <a:xfrm>
            <a:off x="3481750" y="1057475"/>
            <a:ext cx="2570400" cy="28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Modélisation CATIA très avancée :</a:t>
            </a:r>
            <a:endParaRPr/>
          </a:p>
          <a:p>
            <a:pPr marL="0" lvl="0" indent="0" algn="l" rtl="0">
              <a:spcBef>
                <a:spcPts val="0"/>
              </a:spcBef>
              <a:spcAft>
                <a:spcPts val="0"/>
              </a:spcAft>
              <a:buNone/>
            </a:pPr>
            <a:endParaRPr/>
          </a:p>
          <a:p>
            <a:pPr marL="0" lvl="0" indent="0" algn="l" rtl="0">
              <a:spcBef>
                <a:spcPts val="0"/>
              </a:spcBef>
              <a:spcAft>
                <a:spcPts val="0"/>
              </a:spcAft>
              <a:buNone/>
            </a:pPr>
            <a:r>
              <a:rPr lang="fr-FR"/>
              <a:t>De légères modifications sont à attendre mais elles ne modifieront pas significativement le 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Réduction des collisions :</a:t>
            </a:r>
            <a:endParaRPr/>
          </a:p>
          <a:p>
            <a:pPr marL="457200" lvl="0" indent="-317500" algn="l" rtl="0">
              <a:spcBef>
                <a:spcPts val="0"/>
              </a:spcBef>
              <a:spcAft>
                <a:spcPts val="0"/>
              </a:spcAft>
              <a:buSzPts val="1400"/>
              <a:buChar char="-"/>
            </a:pPr>
            <a:r>
              <a:rPr lang="fr-FR"/>
              <a:t>Triangles moins écartés</a:t>
            </a:r>
            <a:endParaRPr/>
          </a:p>
          <a:p>
            <a:pPr marL="457200" lvl="0" indent="-317500" algn="l" rtl="0">
              <a:spcBef>
                <a:spcPts val="0"/>
              </a:spcBef>
              <a:spcAft>
                <a:spcPts val="0"/>
              </a:spcAft>
              <a:buSzPts val="1400"/>
              <a:buChar char="-"/>
            </a:pPr>
            <a:r>
              <a:rPr lang="fr-FR"/>
              <a:t>Travail dans le PM en cours </a:t>
            </a:r>
            <a:endParaRPr/>
          </a:p>
          <a:p>
            <a:pPr marL="0" lvl="0" indent="0" algn="l" rtl="0">
              <a:spcBef>
                <a:spcPts val="0"/>
              </a:spcBef>
              <a:spcAft>
                <a:spcPts val="0"/>
              </a:spcAft>
              <a:buNone/>
            </a:pPr>
            <a:r>
              <a:rPr lang="fr-F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0"/>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634" name="Google Shape;634;p6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58</a:t>
            </a:fld>
            <a:endParaRPr/>
          </a:p>
        </p:txBody>
      </p:sp>
      <p:sp>
        <p:nvSpPr>
          <p:cNvPr id="635" name="Google Shape;635;p6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Liaison au sol mécatronique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59</a:t>
            </a:fld>
            <a:endParaRPr/>
          </a:p>
        </p:txBody>
      </p:sp>
      <p:sp>
        <p:nvSpPr>
          <p:cNvPr id="642" name="Google Shape;642;p61"/>
          <p:cNvSpPr txBox="1">
            <a:spLocks noGrp="1"/>
          </p:cNvSpPr>
          <p:nvPr>
            <p:ph type="body" idx="1"/>
          </p:nvPr>
        </p:nvSpPr>
        <p:spPr>
          <a:xfrm>
            <a:off x="251525" y="843550"/>
            <a:ext cx="8535300" cy="31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B10404"/>
              </a:solidFill>
            </a:endParaRPr>
          </a:p>
          <a:p>
            <a:pPr marL="0" lvl="0" indent="0" algn="l" rtl="0">
              <a:spcBef>
                <a:spcPts val="0"/>
              </a:spcBef>
              <a:spcAft>
                <a:spcPts val="0"/>
              </a:spcAft>
              <a:buNone/>
            </a:pPr>
            <a:r>
              <a:rPr lang="fr-FR" sz="2400">
                <a:solidFill>
                  <a:srgbClr val="B10404"/>
                </a:solidFill>
              </a:rPr>
              <a:t>5. S4 - Système SEISM </a:t>
            </a:r>
            <a:endParaRPr sz="2400">
              <a:solidFill>
                <a:srgbClr val="B10404"/>
              </a:solidFill>
            </a:endParaRPr>
          </a:p>
          <a:p>
            <a:pPr marL="914400" lvl="0" indent="-381000" algn="l" rtl="0">
              <a:spcBef>
                <a:spcPts val="560"/>
              </a:spcBef>
              <a:spcAft>
                <a:spcPts val="0"/>
              </a:spcAft>
              <a:buClr>
                <a:srgbClr val="595959"/>
              </a:buClr>
              <a:buSzPts val="2400"/>
              <a:buAutoNum type="alphaLcPeriod"/>
            </a:pPr>
            <a:r>
              <a:rPr lang="fr-FR" sz="2400" b="0">
                <a:solidFill>
                  <a:srgbClr val="595959"/>
                </a:solidFill>
              </a:rPr>
              <a:t>Organisation Département SEISM</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chemeClr val="dk2"/>
                </a:solidFill>
              </a:rPr>
              <a:t>Faisceau électrique</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Tableau de Bord</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Carte Avant</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Passage de vitesse</a:t>
            </a:r>
            <a:endParaRPr sz="2400" b="0">
              <a:solidFill>
                <a:schemeClr val="dk2"/>
              </a:solidFill>
            </a:endParaRPr>
          </a:p>
          <a:p>
            <a:pPr marL="914400" lvl="0" indent="-381000" algn="l" rtl="0">
              <a:spcBef>
                <a:spcPts val="0"/>
              </a:spcBef>
              <a:spcAft>
                <a:spcPts val="0"/>
              </a:spcAft>
              <a:buClr>
                <a:schemeClr val="dk2"/>
              </a:buClr>
              <a:buSzPts val="2400"/>
              <a:buAutoNum type="alphaLcPeriod"/>
            </a:pPr>
            <a:r>
              <a:rPr lang="fr-FR" sz="2400" b="0">
                <a:solidFill>
                  <a:schemeClr val="dk2"/>
                </a:solidFill>
              </a:rPr>
              <a:t>BSPD</a:t>
            </a:r>
            <a:endParaRPr sz="2400" b="0">
              <a:solidFill>
                <a:schemeClr val="dk2"/>
              </a:solidFill>
            </a:endParaRPr>
          </a:p>
          <a:p>
            <a:pPr marL="0" lvl="0" indent="0" algn="l" rtl="0">
              <a:spcBef>
                <a:spcPts val="560"/>
              </a:spcBef>
              <a:spcAft>
                <a:spcPts val="0"/>
              </a:spcAft>
              <a:buNone/>
            </a:pPr>
            <a:endParaRPr sz="2400" b="0">
              <a:solidFill>
                <a:srgbClr val="595959"/>
              </a:solidFill>
            </a:endParaRPr>
          </a:p>
          <a:p>
            <a:pPr marL="0" lvl="0" indent="0" algn="l" rtl="0">
              <a:spcBef>
                <a:spcPts val="560"/>
              </a:spcBef>
              <a:spcAft>
                <a:spcPts val="0"/>
              </a:spcAft>
              <a:buNone/>
            </a:pPr>
            <a:endParaRPr sz="2400" b="0">
              <a:solidFill>
                <a:srgbClr val="595959"/>
              </a:solidFill>
            </a:endParaRPr>
          </a:p>
          <a:p>
            <a:pPr marL="0" lvl="0" indent="0" algn="l" rtl="0">
              <a:spcBef>
                <a:spcPts val="0"/>
              </a:spcBef>
              <a:spcAft>
                <a:spcPts val="0"/>
              </a:spcAft>
              <a:buNone/>
            </a:pPr>
            <a:endParaRPr sz="2400" b="0"/>
          </a:p>
          <a:p>
            <a:pPr marL="0" lvl="0" indent="0" algn="l" rtl="0">
              <a:spcBef>
                <a:spcPts val="0"/>
              </a:spcBef>
              <a:spcAft>
                <a:spcPts val="0"/>
              </a:spcAft>
              <a:buNone/>
            </a:pPr>
            <a:endParaRPr sz="2400" b="0"/>
          </a:p>
          <a:p>
            <a:pPr marL="0" lvl="0" indent="0" algn="l" rtl="0">
              <a:spcBef>
                <a:spcPts val="0"/>
              </a:spcBef>
              <a:spcAft>
                <a:spcPts val="0"/>
              </a:spcAft>
              <a:buNone/>
            </a:pPr>
            <a:endParaRPr sz="2400" b="0"/>
          </a:p>
        </p:txBody>
      </p:sp>
      <p:sp>
        <p:nvSpPr>
          <p:cNvPr id="643" name="Google Shape;643;p6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SzPts val="1100"/>
              <a:buAutoNum type="alphaLcPeriod"/>
            </a:pPr>
            <a:r>
              <a:rPr lang="fr-FR" sz="1100"/>
              <a:t>Ergonomie</a:t>
            </a:r>
            <a:endParaRPr sz="1100"/>
          </a:p>
          <a:p>
            <a:pPr marL="914400" lvl="1" indent="-298450" algn="l" rtl="0">
              <a:spcBef>
                <a:spcPts val="0"/>
              </a:spcBef>
              <a:spcAft>
                <a:spcPts val="0"/>
              </a:spcAft>
              <a:buSzPts val="1100"/>
              <a:buAutoNum type="alphaLcPeriod"/>
            </a:pPr>
            <a:r>
              <a:rPr lang="fr-FR" sz="1100"/>
              <a:t>Structure tubulaire</a:t>
            </a:r>
            <a:endParaRPr sz="1100"/>
          </a:p>
          <a:p>
            <a:pPr marL="914400" lvl="1" indent="-298450" algn="l" rtl="0">
              <a:spcBef>
                <a:spcPts val="0"/>
              </a:spcBef>
              <a:spcAft>
                <a:spcPts val="0"/>
              </a:spcAft>
              <a:buSzPts val="1100"/>
              <a:buAutoNum type="alphaLcPeriod"/>
            </a:pPr>
            <a:r>
              <a:rPr lang="fr-FR" sz="1100"/>
              <a:t>Carrosserie </a:t>
            </a:r>
            <a:endParaRPr sz="1100">
              <a:solidFill>
                <a:schemeClr val="dk1"/>
              </a:solidFill>
            </a:endParaRPr>
          </a:p>
        </p:txBody>
      </p:sp>
      <p:sp>
        <p:nvSpPr>
          <p:cNvPr id="160" name="Google Shape;160;p1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
        <p:nvSpPr>
          <p:cNvPr id="161" name="Google Shape;161;p1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Châssis équipé et aérodynamique</a:t>
            </a:r>
            <a:endParaRPr/>
          </a:p>
        </p:txBody>
      </p:sp>
      <p:sp>
        <p:nvSpPr>
          <p:cNvPr id="162" name="Google Shape;162;p18"/>
          <p:cNvSpPr txBox="1"/>
          <p:nvPr/>
        </p:nvSpPr>
        <p:spPr>
          <a:xfrm>
            <a:off x="2172025" y="2138200"/>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
        <p:nvSpPr>
          <p:cNvPr id="163" name="Google Shape;163;p18"/>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60</a:t>
            </a:fld>
            <a:endParaRPr/>
          </a:p>
        </p:txBody>
      </p:sp>
      <p:sp>
        <p:nvSpPr>
          <p:cNvPr id="650" name="Google Shape;650;p6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S4 - SEISM</a:t>
            </a:r>
            <a:endParaRPr/>
          </a:p>
        </p:txBody>
      </p:sp>
      <p:sp>
        <p:nvSpPr>
          <p:cNvPr id="651" name="Google Shape;651;p62"/>
          <p:cNvSpPr txBox="1"/>
          <p:nvPr/>
        </p:nvSpPr>
        <p:spPr>
          <a:xfrm>
            <a:off x="106425" y="1167225"/>
            <a:ext cx="4933800" cy="28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600"/>
              <a:t>5  </a:t>
            </a:r>
            <a:r>
              <a:rPr lang="fr-FR" sz="2400"/>
              <a:t> 1A recrutés :</a:t>
            </a:r>
            <a:endParaRPr sz="24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fr-FR" sz="1800"/>
              <a:t>2 sur le passage de vitesse</a:t>
            </a:r>
            <a:endParaRPr sz="1800"/>
          </a:p>
          <a:p>
            <a:pPr marL="457200" lvl="0" indent="-342900" algn="l" rtl="0">
              <a:spcBef>
                <a:spcPts val="0"/>
              </a:spcBef>
              <a:spcAft>
                <a:spcPts val="0"/>
              </a:spcAft>
              <a:buSzPts val="1800"/>
              <a:buChar char="-"/>
            </a:pPr>
            <a:r>
              <a:rPr lang="fr-FR" sz="1800"/>
              <a:t>2 sur la carte avant et la liaison bus CAN</a:t>
            </a:r>
            <a:endParaRPr sz="1800"/>
          </a:p>
          <a:p>
            <a:pPr marL="457200" lvl="0" indent="-342900" algn="l" rtl="0">
              <a:spcBef>
                <a:spcPts val="0"/>
              </a:spcBef>
              <a:spcAft>
                <a:spcPts val="0"/>
              </a:spcAft>
              <a:buSzPts val="1800"/>
              <a:buChar char="-"/>
            </a:pPr>
            <a:r>
              <a:rPr lang="fr-FR" sz="1800"/>
              <a:t>1 sur le tableau de bord</a:t>
            </a:r>
            <a:endParaRPr sz="1800"/>
          </a:p>
        </p:txBody>
      </p:sp>
      <p:sp>
        <p:nvSpPr>
          <p:cNvPr id="652" name="Google Shape;652;p62"/>
          <p:cNvSpPr txBox="1"/>
          <p:nvPr/>
        </p:nvSpPr>
        <p:spPr>
          <a:xfrm>
            <a:off x="5285425" y="1275150"/>
            <a:ext cx="3564900" cy="17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a:t>Nouveautés :</a:t>
            </a:r>
            <a:endParaRPr sz="24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fr-FR" sz="1800"/>
              <a:t>Un système d’acquisition de </a:t>
            </a:r>
            <a:endParaRPr sz="1800"/>
          </a:p>
          <a:p>
            <a:pPr marL="457200" lvl="0" indent="0" algn="l" rtl="0">
              <a:spcBef>
                <a:spcPts val="0"/>
              </a:spcBef>
              <a:spcAft>
                <a:spcPts val="0"/>
              </a:spcAft>
              <a:buNone/>
            </a:pPr>
            <a:r>
              <a:rPr lang="fr-FR" sz="1800"/>
              <a:t>données</a:t>
            </a:r>
            <a:endParaRPr sz="1800"/>
          </a:p>
          <a:p>
            <a:pPr marL="457200" lvl="0" indent="-342900" algn="l" rtl="0">
              <a:spcBef>
                <a:spcPts val="0"/>
              </a:spcBef>
              <a:spcAft>
                <a:spcPts val="0"/>
              </a:spcAft>
              <a:buSzPts val="1800"/>
              <a:buChar char="-"/>
            </a:pPr>
            <a:r>
              <a:rPr lang="fr-FR" sz="1800"/>
              <a:t>Le BSPD</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61</a:t>
            </a:fld>
            <a:endParaRPr/>
          </a:p>
        </p:txBody>
      </p:sp>
      <p:sp>
        <p:nvSpPr>
          <p:cNvPr id="659" name="Google Shape;659;p6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a:solidFill>
                  <a:schemeClr val="accent1"/>
                </a:solidFill>
              </a:rPr>
              <a:t>Faisceau électrique </a:t>
            </a:r>
            <a:endParaRPr/>
          </a:p>
        </p:txBody>
      </p:sp>
      <p:sp>
        <p:nvSpPr>
          <p:cNvPr id="660" name="Google Shape;660;p63"/>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marR="0" lvl="0" indent="-342900" algn="l" rtl="0">
              <a:lnSpc>
                <a:spcPct val="100000"/>
              </a:lnSpc>
              <a:spcBef>
                <a:spcPts val="560"/>
              </a:spcBef>
              <a:spcAft>
                <a:spcPts val="0"/>
              </a:spcAft>
              <a:buClr>
                <a:schemeClr val="dk1"/>
              </a:buClr>
              <a:buSzPts val="1800"/>
              <a:buFont typeface="Arial"/>
              <a:buChar char="•"/>
            </a:pP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endParaRPr sz="1800"/>
          </a:p>
        </p:txBody>
      </p:sp>
      <p:pic>
        <p:nvPicPr>
          <p:cNvPr id="661" name="Google Shape;661;p63"/>
          <p:cNvPicPr preferRelativeResize="0"/>
          <p:nvPr/>
        </p:nvPicPr>
        <p:blipFill>
          <a:blip r:embed="rId3">
            <a:alphaModFix/>
          </a:blip>
          <a:stretch>
            <a:fillRect/>
          </a:stretch>
        </p:blipFill>
        <p:spPr>
          <a:xfrm>
            <a:off x="8585145" y="19721"/>
            <a:ext cx="396755" cy="661800"/>
          </a:xfrm>
          <a:prstGeom prst="rect">
            <a:avLst/>
          </a:prstGeom>
          <a:noFill/>
          <a:ln>
            <a:noFill/>
          </a:ln>
        </p:spPr>
      </p:pic>
      <p:sp>
        <p:nvSpPr>
          <p:cNvPr id="662" name="Google Shape;662;p63"/>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BAT</a:t>
            </a:r>
            <a:endParaRPr sz="1800">
              <a:solidFill>
                <a:srgbClr val="98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62</a:t>
            </a:fld>
            <a:endParaRPr/>
          </a:p>
        </p:txBody>
      </p:sp>
      <p:sp>
        <p:nvSpPr>
          <p:cNvPr id="669" name="Google Shape;669;p6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400"/>
              <a:t>Faisceau électrique : Architecture de la </a:t>
            </a:r>
            <a:endParaRPr sz="2400"/>
          </a:p>
          <a:p>
            <a:pPr marL="0" lvl="0" indent="0" algn="l" rtl="0">
              <a:spcBef>
                <a:spcPts val="0"/>
              </a:spcBef>
              <a:spcAft>
                <a:spcPts val="0"/>
              </a:spcAft>
              <a:buNone/>
            </a:pPr>
            <a:r>
              <a:rPr lang="fr-FR" sz="2400"/>
              <a:t>transmission de données</a:t>
            </a:r>
            <a:endParaRPr sz="2400"/>
          </a:p>
        </p:txBody>
      </p:sp>
      <p:pic>
        <p:nvPicPr>
          <p:cNvPr id="670" name="Google Shape;670;p64"/>
          <p:cNvPicPr preferRelativeResize="0"/>
          <p:nvPr/>
        </p:nvPicPr>
        <p:blipFill>
          <a:blip r:embed="rId3">
            <a:alphaModFix/>
          </a:blip>
          <a:stretch>
            <a:fillRect/>
          </a:stretch>
        </p:blipFill>
        <p:spPr>
          <a:xfrm>
            <a:off x="8585145" y="19721"/>
            <a:ext cx="396755" cy="661800"/>
          </a:xfrm>
          <a:prstGeom prst="rect">
            <a:avLst/>
          </a:prstGeom>
          <a:noFill/>
          <a:ln>
            <a:noFill/>
          </a:ln>
        </p:spPr>
      </p:pic>
      <p:sp>
        <p:nvSpPr>
          <p:cNvPr id="671" name="Google Shape;671;p64"/>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BAT</a:t>
            </a:r>
            <a:endParaRPr sz="1800">
              <a:solidFill>
                <a:srgbClr val="980000"/>
              </a:solidFill>
            </a:endParaRPr>
          </a:p>
        </p:txBody>
      </p:sp>
      <p:pic>
        <p:nvPicPr>
          <p:cNvPr id="672" name="Google Shape;672;p64"/>
          <p:cNvPicPr preferRelativeResize="0"/>
          <p:nvPr/>
        </p:nvPicPr>
        <p:blipFill rotWithShape="1">
          <a:blip r:embed="rId4">
            <a:alphaModFix/>
          </a:blip>
          <a:srcRect b="58699"/>
          <a:stretch/>
        </p:blipFill>
        <p:spPr>
          <a:xfrm>
            <a:off x="923068" y="798425"/>
            <a:ext cx="8346061" cy="364223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63</a:t>
            </a:fld>
            <a:endParaRPr/>
          </a:p>
        </p:txBody>
      </p:sp>
      <p:sp>
        <p:nvSpPr>
          <p:cNvPr id="679" name="Google Shape;679;p6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2400">
                <a:solidFill>
                  <a:schemeClr val="accent1"/>
                </a:solidFill>
              </a:rPr>
              <a:t>Faisceau électrique : Architecture de la </a:t>
            </a:r>
            <a:endParaRPr sz="2400">
              <a:solidFill>
                <a:schemeClr val="accent1"/>
              </a:solidFill>
            </a:endParaRPr>
          </a:p>
          <a:p>
            <a:pPr marL="0" lvl="0" indent="0" algn="l" rtl="0">
              <a:spcBef>
                <a:spcPts val="0"/>
              </a:spcBef>
              <a:spcAft>
                <a:spcPts val="0"/>
              </a:spcAft>
              <a:buNone/>
            </a:pPr>
            <a:r>
              <a:rPr lang="fr-FR" sz="2400">
                <a:solidFill>
                  <a:schemeClr val="accent1"/>
                </a:solidFill>
              </a:rPr>
              <a:t>transmission de puissance</a:t>
            </a:r>
            <a:r>
              <a:rPr lang="fr-FR"/>
              <a:t> </a:t>
            </a:r>
            <a:endParaRPr/>
          </a:p>
        </p:txBody>
      </p:sp>
      <p:pic>
        <p:nvPicPr>
          <p:cNvPr id="680" name="Google Shape;680;p65"/>
          <p:cNvPicPr preferRelativeResize="0"/>
          <p:nvPr/>
        </p:nvPicPr>
        <p:blipFill>
          <a:blip r:embed="rId3">
            <a:alphaModFix/>
          </a:blip>
          <a:stretch>
            <a:fillRect/>
          </a:stretch>
        </p:blipFill>
        <p:spPr>
          <a:xfrm>
            <a:off x="8585145" y="19721"/>
            <a:ext cx="396755" cy="661800"/>
          </a:xfrm>
          <a:prstGeom prst="rect">
            <a:avLst/>
          </a:prstGeom>
          <a:noFill/>
          <a:ln>
            <a:noFill/>
          </a:ln>
        </p:spPr>
      </p:pic>
      <p:sp>
        <p:nvSpPr>
          <p:cNvPr id="681" name="Google Shape;681;p65"/>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BAT</a:t>
            </a:r>
            <a:endParaRPr sz="1800">
              <a:solidFill>
                <a:srgbClr val="980000"/>
              </a:solidFill>
            </a:endParaRPr>
          </a:p>
        </p:txBody>
      </p:sp>
      <p:pic>
        <p:nvPicPr>
          <p:cNvPr id="682" name="Google Shape;682;p65"/>
          <p:cNvPicPr preferRelativeResize="0"/>
          <p:nvPr/>
        </p:nvPicPr>
        <p:blipFill rotWithShape="1">
          <a:blip r:embed="rId4">
            <a:alphaModFix/>
          </a:blip>
          <a:srcRect t="43207"/>
          <a:stretch/>
        </p:blipFill>
        <p:spPr>
          <a:xfrm>
            <a:off x="1578814" y="681525"/>
            <a:ext cx="7217736" cy="433125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64</a:t>
            </a:fld>
            <a:endParaRPr/>
          </a:p>
        </p:txBody>
      </p:sp>
      <p:sp>
        <p:nvSpPr>
          <p:cNvPr id="689" name="Google Shape;689;p6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400">
                <a:solidFill>
                  <a:schemeClr val="accent1"/>
                </a:solidFill>
              </a:rPr>
              <a:t>Faisceau électrique complet</a:t>
            </a:r>
            <a:endParaRPr/>
          </a:p>
        </p:txBody>
      </p:sp>
      <p:pic>
        <p:nvPicPr>
          <p:cNvPr id="690" name="Google Shape;690;p66"/>
          <p:cNvPicPr preferRelativeResize="0"/>
          <p:nvPr/>
        </p:nvPicPr>
        <p:blipFill>
          <a:blip r:embed="rId3">
            <a:alphaModFix/>
          </a:blip>
          <a:stretch>
            <a:fillRect/>
          </a:stretch>
        </p:blipFill>
        <p:spPr>
          <a:xfrm>
            <a:off x="8585145" y="19721"/>
            <a:ext cx="396755" cy="661800"/>
          </a:xfrm>
          <a:prstGeom prst="rect">
            <a:avLst/>
          </a:prstGeom>
          <a:noFill/>
          <a:ln>
            <a:noFill/>
          </a:ln>
        </p:spPr>
      </p:pic>
      <p:sp>
        <p:nvSpPr>
          <p:cNvPr id="691" name="Google Shape;691;p66"/>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BAT</a:t>
            </a:r>
            <a:endParaRPr sz="1800">
              <a:solidFill>
                <a:srgbClr val="980000"/>
              </a:solidFill>
            </a:endParaRPr>
          </a:p>
        </p:txBody>
      </p:sp>
      <p:pic>
        <p:nvPicPr>
          <p:cNvPr id="692" name="Google Shape;692;p66"/>
          <p:cNvPicPr preferRelativeResize="0"/>
          <p:nvPr/>
        </p:nvPicPr>
        <p:blipFill>
          <a:blip r:embed="rId4">
            <a:alphaModFix/>
          </a:blip>
          <a:stretch>
            <a:fillRect/>
          </a:stretch>
        </p:blipFill>
        <p:spPr>
          <a:xfrm>
            <a:off x="2169565" y="52087"/>
            <a:ext cx="6252460" cy="503932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7"/>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699" name="Google Shape;699;p6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65</a:t>
            </a:fld>
            <a:endParaRPr/>
          </a:p>
        </p:txBody>
      </p:sp>
      <p:sp>
        <p:nvSpPr>
          <p:cNvPr id="700" name="Google Shape;700;p6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Représentation physique avec Rapid harness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66</a:t>
            </a:fld>
            <a:endParaRPr/>
          </a:p>
        </p:txBody>
      </p:sp>
      <p:sp>
        <p:nvSpPr>
          <p:cNvPr id="707" name="Google Shape;707;p6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Tableau de Bord</a:t>
            </a:r>
            <a:endParaRPr>
              <a:solidFill>
                <a:schemeClr val="accent1"/>
              </a:solidFill>
            </a:endParaRPr>
          </a:p>
        </p:txBody>
      </p:sp>
      <p:sp>
        <p:nvSpPr>
          <p:cNvPr id="708" name="Google Shape;708;p68"/>
          <p:cNvSpPr txBox="1">
            <a:spLocks noGrp="1"/>
          </p:cNvSpPr>
          <p:nvPr>
            <p:ph type="body" idx="1"/>
          </p:nvPr>
        </p:nvSpPr>
        <p:spPr>
          <a:xfrm>
            <a:off x="251550" y="681525"/>
            <a:ext cx="8640900" cy="36336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marR="0" lvl="0" indent="-342900" algn="l" rtl="0">
              <a:lnSpc>
                <a:spcPct val="100000"/>
              </a:lnSpc>
              <a:spcBef>
                <a:spcPts val="560"/>
              </a:spcBef>
              <a:spcAft>
                <a:spcPts val="0"/>
              </a:spcAft>
              <a:buClr>
                <a:schemeClr val="dk1"/>
              </a:buClr>
              <a:buSzPts val="1800"/>
              <a:buFont typeface="Arial"/>
              <a:buChar char="•"/>
            </a:pPr>
            <a:r>
              <a:rPr lang="fr-FR" sz="1800"/>
              <a:t>Créer une interface homme machine fonctionnel et lisible dans tout environnement.</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Choisir et placer les composants</a:t>
            </a:r>
            <a:endParaRPr sz="1800" b="0"/>
          </a:p>
          <a:p>
            <a:pPr marL="457200" lvl="0" indent="-342900" algn="l" rtl="0">
              <a:spcBef>
                <a:spcPts val="0"/>
              </a:spcBef>
              <a:spcAft>
                <a:spcPts val="0"/>
              </a:spcAft>
              <a:buSzPts val="1800"/>
              <a:buChar char="•"/>
            </a:pPr>
            <a:r>
              <a:rPr lang="fr-FR" sz="1800" b="0"/>
              <a:t>créer une maquette catia détaillée</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placer les chapes soutenant le tableau de bords</a:t>
            </a:r>
            <a:endParaRPr sz="1800" b="0"/>
          </a:p>
          <a:p>
            <a:pPr marL="457200" lvl="0" indent="-342900" algn="l" rtl="0">
              <a:spcBef>
                <a:spcPts val="0"/>
              </a:spcBef>
              <a:spcAft>
                <a:spcPts val="0"/>
              </a:spcAft>
              <a:buSzPts val="1800"/>
              <a:buChar char="•"/>
            </a:pPr>
            <a:r>
              <a:rPr lang="fr-FR" sz="1800" b="0"/>
              <a:t>dessiner les écritures</a:t>
            </a:r>
            <a:endParaRPr sz="1800" b="0"/>
          </a:p>
          <a:p>
            <a:pPr marL="457200" lvl="0" indent="-342900" algn="l" rtl="0">
              <a:spcBef>
                <a:spcPts val="0"/>
              </a:spcBef>
              <a:spcAft>
                <a:spcPts val="0"/>
              </a:spcAft>
              <a:buSzPts val="1800"/>
              <a:buChar char="•"/>
            </a:pPr>
            <a:r>
              <a:rPr lang="fr-FR" sz="1800" b="0"/>
              <a:t>estimer la masse du système</a:t>
            </a:r>
            <a:endParaRPr sz="1800" b="0"/>
          </a:p>
          <a:p>
            <a:pPr marL="0" lvl="0" indent="0" algn="l" rtl="0">
              <a:spcBef>
                <a:spcPts val="560"/>
              </a:spcBef>
              <a:spcAft>
                <a:spcPts val="0"/>
              </a:spcAft>
              <a:buNone/>
            </a:pPr>
            <a:endParaRPr sz="1800"/>
          </a:p>
        </p:txBody>
      </p:sp>
      <p:sp>
        <p:nvSpPr>
          <p:cNvPr id="709" name="Google Shape;709;p68"/>
          <p:cNvSpPr txBox="1"/>
          <p:nvPr/>
        </p:nvSpPr>
        <p:spPr>
          <a:xfrm>
            <a:off x="7715250" y="126975"/>
            <a:ext cx="783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MRN</a:t>
            </a:r>
            <a:endParaRPr sz="1800">
              <a:solidFill>
                <a:srgbClr val="980000"/>
              </a:solidFill>
            </a:endParaRPr>
          </a:p>
        </p:txBody>
      </p:sp>
      <p:pic>
        <p:nvPicPr>
          <p:cNvPr id="710" name="Google Shape;710;p68"/>
          <p:cNvPicPr preferRelativeResize="0"/>
          <p:nvPr/>
        </p:nvPicPr>
        <p:blipFill>
          <a:blip r:embed="rId3">
            <a:alphaModFix/>
          </a:blip>
          <a:stretch>
            <a:fillRect/>
          </a:stretch>
        </p:blipFill>
        <p:spPr>
          <a:xfrm>
            <a:off x="8536250" y="95924"/>
            <a:ext cx="434699" cy="586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67</a:t>
            </a:fld>
            <a:endParaRPr/>
          </a:p>
        </p:txBody>
      </p:sp>
      <p:sp>
        <p:nvSpPr>
          <p:cNvPr id="717" name="Google Shape;717;p6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Tableau de Bord</a:t>
            </a:r>
            <a:endParaRPr/>
          </a:p>
        </p:txBody>
      </p:sp>
      <p:sp>
        <p:nvSpPr>
          <p:cNvPr id="718" name="Google Shape;718;p69"/>
          <p:cNvSpPr txBox="1"/>
          <p:nvPr/>
        </p:nvSpPr>
        <p:spPr>
          <a:xfrm>
            <a:off x="7715250" y="126975"/>
            <a:ext cx="783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MRN</a:t>
            </a:r>
            <a:endParaRPr sz="1800">
              <a:solidFill>
                <a:srgbClr val="980000"/>
              </a:solidFill>
            </a:endParaRPr>
          </a:p>
        </p:txBody>
      </p:sp>
      <p:pic>
        <p:nvPicPr>
          <p:cNvPr id="719" name="Google Shape;719;p69"/>
          <p:cNvPicPr preferRelativeResize="0"/>
          <p:nvPr/>
        </p:nvPicPr>
        <p:blipFill rotWithShape="1">
          <a:blip r:embed="rId3">
            <a:alphaModFix/>
          </a:blip>
          <a:srcRect l="2136" r="1198"/>
          <a:stretch/>
        </p:blipFill>
        <p:spPr>
          <a:xfrm>
            <a:off x="152350" y="921750"/>
            <a:ext cx="8839298" cy="3225800"/>
          </a:xfrm>
          <a:prstGeom prst="rect">
            <a:avLst/>
          </a:prstGeom>
          <a:noFill/>
          <a:ln>
            <a:noFill/>
          </a:ln>
        </p:spPr>
      </p:pic>
      <p:pic>
        <p:nvPicPr>
          <p:cNvPr id="720" name="Google Shape;720;p69"/>
          <p:cNvPicPr preferRelativeResize="0"/>
          <p:nvPr/>
        </p:nvPicPr>
        <p:blipFill>
          <a:blip r:embed="rId4">
            <a:alphaModFix/>
          </a:blip>
          <a:stretch>
            <a:fillRect/>
          </a:stretch>
        </p:blipFill>
        <p:spPr>
          <a:xfrm>
            <a:off x="8536250" y="95924"/>
            <a:ext cx="434699" cy="586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68</a:t>
            </a:fld>
            <a:endParaRPr/>
          </a:p>
        </p:txBody>
      </p:sp>
      <p:sp>
        <p:nvSpPr>
          <p:cNvPr id="727" name="Google Shape;727;p7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Carte Avant</a:t>
            </a:r>
            <a:endParaRPr/>
          </a:p>
        </p:txBody>
      </p:sp>
      <p:sp>
        <p:nvSpPr>
          <p:cNvPr id="728" name="Google Shape;728;p70"/>
          <p:cNvSpPr txBox="1">
            <a:spLocks noGrp="1"/>
          </p:cNvSpPr>
          <p:nvPr>
            <p:ph type="body" idx="1"/>
          </p:nvPr>
        </p:nvSpPr>
        <p:spPr>
          <a:xfrm>
            <a:off x="251550" y="681523"/>
            <a:ext cx="8640900" cy="41862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1800"/>
              <a:t>Gérer la communication entre le tableau du bord et le reste de la voiture</a:t>
            </a:r>
            <a:endParaRPr sz="1800"/>
          </a:p>
          <a:p>
            <a:pPr marL="457200" lvl="0" indent="-342900" algn="l" rtl="0">
              <a:spcBef>
                <a:spcPts val="560"/>
              </a:spcBef>
              <a:spcAft>
                <a:spcPts val="0"/>
              </a:spcAft>
              <a:buSzPts val="1800"/>
              <a:buChar char="•"/>
            </a:pPr>
            <a:r>
              <a:rPr lang="fr-FR" sz="1800"/>
              <a:t>Avoir un code simple mais fonctionnel, lisible par les prochaines générations.</a:t>
            </a:r>
            <a:endParaRPr sz="1800"/>
          </a:p>
          <a:p>
            <a:pPr marL="457200" lvl="0" indent="-342900" algn="l" rtl="0">
              <a:spcBef>
                <a:spcPts val="560"/>
              </a:spcBef>
              <a:spcAft>
                <a:spcPts val="0"/>
              </a:spcAft>
              <a:buSzPts val="1800"/>
              <a:buChar char="•"/>
            </a:pPr>
            <a:r>
              <a:rPr lang="fr-FR" sz="1800"/>
              <a:t>Faire marcher le bus CAN</a:t>
            </a:r>
            <a:endParaRPr sz="1800" b="0"/>
          </a:p>
          <a:p>
            <a:pPr marL="0" lvl="0" indent="0" algn="l" rtl="0">
              <a:spcBef>
                <a:spcPts val="560"/>
              </a:spcBef>
              <a:spcAft>
                <a:spcPts val="0"/>
              </a:spcAft>
              <a:buNone/>
            </a:pPr>
            <a:endParaRPr sz="1800"/>
          </a:p>
        </p:txBody>
      </p:sp>
      <p:sp>
        <p:nvSpPr>
          <p:cNvPr id="729" name="Google Shape;729;p70"/>
          <p:cNvSpPr txBox="1"/>
          <p:nvPr/>
        </p:nvSpPr>
        <p:spPr>
          <a:xfrm>
            <a:off x="7937525" y="126975"/>
            <a:ext cx="704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MGV</a:t>
            </a:r>
            <a:endParaRPr sz="1800">
              <a:solidFill>
                <a:srgbClr val="980000"/>
              </a:solidFill>
            </a:endParaRPr>
          </a:p>
        </p:txBody>
      </p:sp>
      <p:pic>
        <p:nvPicPr>
          <p:cNvPr id="730" name="Google Shape;730;p70"/>
          <p:cNvPicPr preferRelativeResize="0"/>
          <p:nvPr/>
        </p:nvPicPr>
        <p:blipFill rotWithShape="1">
          <a:blip r:embed="rId3">
            <a:alphaModFix/>
          </a:blip>
          <a:srcRect l="28414" t="8189" r="23782" b="37362"/>
          <a:stretch/>
        </p:blipFill>
        <p:spPr>
          <a:xfrm>
            <a:off x="8663461" y="0"/>
            <a:ext cx="480114" cy="661801"/>
          </a:xfrm>
          <a:prstGeom prst="rect">
            <a:avLst/>
          </a:prstGeom>
          <a:noFill/>
          <a:ln>
            <a:noFill/>
          </a:ln>
        </p:spPr>
      </p:pic>
      <p:sp>
        <p:nvSpPr>
          <p:cNvPr id="731" name="Google Shape;731;p70"/>
          <p:cNvSpPr txBox="1"/>
          <p:nvPr/>
        </p:nvSpPr>
        <p:spPr>
          <a:xfrm>
            <a:off x="6675250" y="126975"/>
            <a:ext cx="6615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ARZ</a:t>
            </a:r>
            <a:endParaRPr sz="1800">
              <a:solidFill>
                <a:srgbClr val="98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69</a:t>
            </a:fld>
            <a:endParaRPr/>
          </a:p>
        </p:txBody>
      </p:sp>
      <p:sp>
        <p:nvSpPr>
          <p:cNvPr id="738" name="Google Shape;738;p7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Carte Avant</a:t>
            </a:r>
            <a:endParaRPr/>
          </a:p>
        </p:txBody>
      </p:sp>
      <p:sp>
        <p:nvSpPr>
          <p:cNvPr id="739" name="Google Shape;739;p71"/>
          <p:cNvSpPr txBox="1">
            <a:spLocks noGrp="1"/>
          </p:cNvSpPr>
          <p:nvPr>
            <p:ph type="body" idx="1"/>
          </p:nvPr>
        </p:nvSpPr>
        <p:spPr>
          <a:xfrm>
            <a:off x="251550" y="681523"/>
            <a:ext cx="8640900" cy="41862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1700"/>
              <a:t>Avoir un code simple mais fonctionnel, lisible par les prochaines générations.</a:t>
            </a:r>
            <a:endParaRPr sz="17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17500" algn="l" rtl="0">
              <a:spcBef>
                <a:spcPts val="560"/>
              </a:spcBef>
              <a:spcAft>
                <a:spcPts val="0"/>
              </a:spcAft>
              <a:buSzPts val="1400"/>
              <a:buChar char="•"/>
            </a:pPr>
            <a:r>
              <a:rPr lang="fr-FR" sz="1400" b="0"/>
              <a:t>Programmer les LEDs du compte-tours.</a:t>
            </a:r>
            <a:endParaRPr sz="1400" b="0"/>
          </a:p>
          <a:p>
            <a:pPr marL="457200" lvl="0" indent="-317500" algn="l" rtl="0">
              <a:spcBef>
                <a:spcPts val="0"/>
              </a:spcBef>
              <a:spcAft>
                <a:spcPts val="0"/>
              </a:spcAft>
              <a:buSzPts val="1400"/>
              <a:buChar char="•"/>
            </a:pPr>
            <a:r>
              <a:rPr lang="fr-FR" sz="1400" b="0"/>
              <a:t>Programmer les 7 segments pour l’affichage de vitesse.</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1800" b="0"/>
          </a:p>
          <a:p>
            <a:pPr marL="457200" lvl="0" indent="-317500" algn="l" rtl="0">
              <a:spcBef>
                <a:spcPts val="560"/>
              </a:spcBef>
              <a:spcAft>
                <a:spcPts val="0"/>
              </a:spcAft>
              <a:buSzPts val="1400"/>
              <a:buChar char="•"/>
            </a:pPr>
            <a:r>
              <a:rPr lang="fr-FR" sz="1400" b="0"/>
              <a:t>Programmer les 7 segments pour l’affichage de température de l’eau/voltage.</a:t>
            </a:r>
            <a:endParaRPr sz="1400" b="0"/>
          </a:p>
          <a:p>
            <a:pPr marL="457200" lvl="0" indent="-317500" algn="l" rtl="0">
              <a:lnSpc>
                <a:spcPct val="115000"/>
              </a:lnSpc>
              <a:spcBef>
                <a:spcPts val="0"/>
              </a:spcBef>
              <a:spcAft>
                <a:spcPts val="0"/>
              </a:spcAft>
              <a:buSzPts val="1400"/>
              <a:buChar char="•"/>
            </a:pPr>
            <a:r>
              <a:rPr lang="fr-FR" sz="1400" b="0"/>
              <a:t>Programmer le bouton de « remise à zéro » du passage de vitesse.</a:t>
            </a:r>
            <a:endParaRPr sz="1400" b="0"/>
          </a:p>
          <a:p>
            <a:pPr marL="457200" lvl="0" indent="-317500" algn="l" rtl="0">
              <a:lnSpc>
                <a:spcPct val="115000"/>
              </a:lnSpc>
              <a:spcBef>
                <a:spcPts val="0"/>
              </a:spcBef>
              <a:spcAft>
                <a:spcPts val="0"/>
              </a:spcAft>
              <a:buSzPts val="1400"/>
              <a:buChar char="•"/>
            </a:pPr>
            <a:r>
              <a:rPr lang="fr-FR" sz="1400" b="0"/>
              <a:t>Affichage des problèmes sur le passage de vitesse (led autour du bouton).</a:t>
            </a:r>
            <a:endParaRPr sz="1400" b="0"/>
          </a:p>
          <a:p>
            <a:pPr marL="457200" lvl="0" indent="-317500" algn="l" rtl="0">
              <a:lnSpc>
                <a:spcPct val="115000"/>
              </a:lnSpc>
              <a:spcBef>
                <a:spcPts val="0"/>
              </a:spcBef>
              <a:spcAft>
                <a:spcPts val="0"/>
              </a:spcAft>
              <a:buSzPts val="1400"/>
              <a:buChar char="•"/>
            </a:pPr>
            <a:r>
              <a:rPr lang="fr-FR" sz="1400" b="0"/>
              <a:t>Affichage des problèmes moteur sur la bande led.</a:t>
            </a:r>
            <a:endParaRPr sz="1400" b="0"/>
          </a:p>
          <a:p>
            <a:pPr marL="457200" lvl="0" indent="-317500" algn="l" rtl="0">
              <a:lnSpc>
                <a:spcPct val="115000"/>
              </a:lnSpc>
              <a:spcBef>
                <a:spcPts val="0"/>
              </a:spcBef>
              <a:spcAft>
                <a:spcPts val="0"/>
              </a:spcAft>
              <a:buSzPts val="1400"/>
              <a:buChar char="•"/>
            </a:pPr>
            <a:r>
              <a:rPr lang="fr-FR" sz="1400" b="0"/>
              <a:t>Affichage si « Launch control » est activé.</a:t>
            </a:r>
            <a:endParaRPr sz="1400" b="0"/>
          </a:p>
          <a:p>
            <a:pPr marL="457200" lvl="0" indent="-317500" algn="l" rtl="0">
              <a:lnSpc>
                <a:spcPct val="115000"/>
              </a:lnSpc>
              <a:spcBef>
                <a:spcPts val="0"/>
              </a:spcBef>
              <a:spcAft>
                <a:spcPts val="0"/>
              </a:spcAft>
              <a:buSzPts val="1400"/>
              <a:buChar char="•"/>
            </a:pPr>
            <a:r>
              <a:rPr lang="fr-FR" sz="1400" b="0"/>
              <a:t>Switch température de l’eau/voltage qui sélectionne ce qui est affiché sur les 7 segments.</a:t>
            </a:r>
            <a:endParaRPr sz="1400" b="0"/>
          </a:p>
          <a:p>
            <a:pPr marL="457200" lvl="0" indent="-317500" algn="l" rtl="0">
              <a:lnSpc>
                <a:spcPct val="115000"/>
              </a:lnSpc>
              <a:spcBef>
                <a:spcPts val="0"/>
              </a:spcBef>
              <a:spcAft>
                <a:spcPts val="0"/>
              </a:spcAft>
              <a:buSzPts val="1400"/>
              <a:buChar char="•"/>
            </a:pPr>
            <a:r>
              <a:rPr lang="fr-FR" sz="1400" b="0"/>
              <a:t>Programmer le bouton « Neutre ».</a:t>
            </a:r>
            <a:endParaRPr sz="1800"/>
          </a:p>
        </p:txBody>
      </p:sp>
      <p:sp>
        <p:nvSpPr>
          <p:cNvPr id="740" name="Google Shape;740;p71"/>
          <p:cNvSpPr txBox="1"/>
          <p:nvPr/>
        </p:nvSpPr>
        <p:spPr>
          <a:xfrm>
            <a:off x="7937525" y="126975"/>
            <a:ext cx="704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MGV</a:t>
            </a:r>
            <a:endParaRPr sz="1800">
              <a:solidFill>
                <a:srgbClr val="980000"/>
              </a:solidFill>
            </a:endParaRPr>
          </a:p>
        </p:txBody>
      </p:sp>
      <p:pic>
        <p:nvPicPr>
          <p:cNvPr id="741" name="Google Shape;741;p71"/>
          <p:cNvPicPr preferRelativeResize="0"/>
          <p:nvPr/>
        </p:nvPicPr>
        <p:blipFill rotWithShape="1">
          <a:blip r:embed="rId3">
            <a:alphaModFix/>
          </a:blip>
          <a:srcRect l="28414" t="8189" r="23782" b="37362"/>
          <a:stretch/>
        </p:blipFill>
        <p:spPr>
          <a:xfrm>
            <a:off x="8663461" y="0"/>
            <a:ext cx="480114" cy="661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Ligne directrice du projet : </a:t>
            </a:r>
            <a:endParaRPr/>
          </a:p>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r>
              <a:rPr lang="fr-FR"/>
              <a:t>Objectif : </a:t>
            </a:r>
            <a:endParaRPr/>
          </a:p>
          <a:p>
            <a:pPr marL="457200" lvl="0" indent="-406400" algn="l" rtl="0">
              <a:spcBef>
                <a:spcPts val="560"/>
              </a:spcBef>
              <a:spcAft>
                <a:spcPts val="0"/>
              </a:spcAft>
              <a:buSzPts val="2800"/>
              <a:buChar char="•"/>
            </a:pPr>
            <a:r>
              <a:rPr lang="fr-FR"/>
              <a:t>Masse 220 kg </a:t>
            </a:r>
            <a:endParaRPr/>
          </a:p>
          <a:p>
            <a:pPr marL="0" lvl="0" indent="0" algn="l" rtl="0">
              <a:spcBef>
                <a:spcPts val="560"/>
              </a:spcBef>
              <a:spcAft>
                <a:spcPts val="0"/>
              </a:spcAft>
              <a:buNone/>
            </a:pPr>
            <a:endParaRPr/>
          </a:p>
          <a:p>
            <a:pPr marL="0" lvl="0" indent="0" algn="l" rtl="0">
              <a:spcBef>
                <a:spcPts val="560"/>
              </a:spcBef>
              <a:spcAft>
                <a:spcPts val="0"/>
              </a:spcAft>
              <a:buNone/>
            </a:pPr>
            <a:endParaRPr/>
          </a:p>
        </p:txBody>
      </p:sp>
      <p:sp>
        <p:nvSpPr>
          <p:cNvPr id="170" name="Google Shape;170;p1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a:t>
            </a:fld>
            <a:endParaRPr/>
          </a:p>
        </p:txBody>
      </p:sp>
      <p:sp>
        <p:nvSpPr>
          <p:cNvPr id="171" name="Google Shape;171;p1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Rappels de performances visées</a:t>
            </a:r>
            <a:endParaRPr/>
          </a:p>
        </p:txBody>
      </p:sp>
      <p:sp>
        <p:nvSpPr>
          <p:cNvPr id="172" name="Google Shape;172;p19"/>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70</a:t>
            </a:fld>
            <a:endParaRPr/>
          </a:p>
        </p:txBody>
      </p:sp>
      <p:sp>
        <p:nvSpPr>
          <p:cNvPr id="748" name="Google Shape;748;p7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Carte Avant</a:t>
            </a:r>
            <a:endParaRPr/>
          </a:p>
        </p:txBody>
      </p:sp>
      <p:sp>
        <p:nvSpPr>
          <p:cNvPr id="749" name="Google Shape;749;p72"/>
          <p:cNvSpPr txBox="1"/>
          <p:nvPr/>
        </p:nvSpPr>
        <p:spPr>
          <a:xfrm>
            <a:off x="7757700" y="126975"/>
            <a:ext cx="783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ARZ</a:t>
            </a:r>
            <a:endParaRPr sz="1800">
              <a:solidFill>
                <a:srgbClr val="980000"/>
              </a:solidFill>
            </a:endParaRPr>
          </a:p>
        </p:txBody>
      </p:sp>
      <p:sp>
        <p:nvSpPr>
          <p:cNvPr id="750" name="Google Shape;750;p72"/>
          <p:cNvSpPr txBox="1">
            <a:spLocks noGrp="1"/>
          </p:cNvSpPr>
          <p:nvPr>
            <p:ph type="body" idx="1"/>
          </p:nvPr>
        </p:nvSpPr>
        <p:spPr>
          <a:xfrm>
            <a:off x="251550" y="681523"/>
            <a:ext cx="8640900" cy="41862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1800"/>
              <a:t>Faire marcher le bus CAN</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Code de la carte avant : Récepteur et Émetteur CAN (continu et évènementiel)</a:t>
            </a:r>
            <a:endParaRPr sz="1800"/>
          </a:p>
          <a:p>
            <a:pPr marL="457200" lvl="0" indent="-342900" algn="l" rtl="0">
              <a:spcBef>
                <a:spcPts val="0"/>
              </a:spcBef>
              <a:spcAft>
                <a:spcPts val="0"/>
              </a:spcAft>
              <a:buSzPts val="1800"/>
              <a:buChar char="•"/>
            </a:pPr>
            <a:r>
              <a:rPr lang="fr-FR" sz="1800" b="0"/>
              <a:t>Tester le CAN avec un PC (Réception et Émission fonctionnel)</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Tester le CAN sur Atomix</a:t>
            </a:r>
            <a:endParaRPr sz="1800" b="0"/>
          </a:p>
          <a:p>
            <a:pPr marL="457200" lvl="0" indent="-342900" algn="l" rtl="0">
              <a:spcBef>
                <a:spcPts val="0"/>
              </a:spcBef>
              <a:spcAft>
                <a:spcPts val="0"/>
              </a:spcAft>
              <a:buSzPts val="1800"/>
              <a:buChar char="•"/>
            </a:pPr>
            <a:r>
              <a:rPr lang="fr-FR" sz="1800" b="0"/>
              <a:t>Identifier le problème de CAN sur Vulcanix</a:t>
            </a:r>
            <a:endParaRPr sz="1800" b="0"/>
          </a:p>
          <a:p>
            <a:pPr marL="457200" lvl="0" indent="-342900" algn="l" rtl="0">
              <a:spcBef>
                <a:spcPts val="0"/>
              </a:spcBef>
              <a:spcAft>
                <a:spcPts val="0"/>
              </a:spcAft>
              <a:buSzPts val="1800"/>
              <a:buChar char="•"/>
            </a:pPr>
            <a:r>
              <a:rPr lang="fr-FR" sz="1800" b="0"/>
              <a:t>Faire marcher le CAN sur Vulcanix</a:t>
            </a:r>
            <a:endParaRPr sz="1800" b="0"/>
          </a:p>
          <a:p>
            <a:pPr marL="0" lvl="0" indent="0" algn="l" rtl="0">
              <a:spcBef>
                <a:spcPts val="560"/>
              </a:spcBef>
              <a:spcAft>
                <a:spcPts val="0"/>
              </a:spcAft>
              <a:buNone/>
            </a:pP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71</a:t>
            </a:fld>
            <a:endParaRPr/>
          </a:p>
        </p:txBody>
      </p:sp>
      <p:sp>
        <p:nvSpPr>
          <p:cNvPr id="757" name="Google Shape;757;p7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Carte Arrière</a:t>
            </a:r>
            <a:endParaRPr/>
          </a:p>
        </p:txBody>
      </p:sp>
      <p:sp>
        <p:nvSpPr>
          <p:cNvPr id="758" name="Google Shape;758;p73"/>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marR="0" lvl="0" indent="-342900" algn="l" rtl="0">
              <a:lnSpc>
                <a:spcPct val="100000"/>
              </a:lnSpc>
              <a:spcBef>
                <a:spcPts val="560"/>
              </a:spcBef>
              <a:spcAft>
                <a:spcPts val="0"/>
              </a:spcAft>
              <a:buClr>
                <a:schemeClr val="dk1"/>
              </a:buClr>
              <a:buSzPts val="1800"/>
              <a:buFont typeface="Arial"/>
              <a:buChar char="•"/>
            </a:pPr>
            <a:r>
              <a:rPr lang="fr-FR" sz="1800"/>
              <a:t>Réduction du coût: Utilisation d’une Arduino Uno à la place de la Méga</a:t>
            </a:r>
            <a:endParaRPr sz="1800"/>
          </a:p>
          <a:p>
            <a:pPr marL="457200" lvl="0" indent="-342900" algn="l" rtl="0">
              <a:spcBef>
                <a:spcPts val="0"/>
              </a:spcBef>
              <a:spcAft>
                <a:spcPts val="0"/>
              </a:spcAft>
              <a:buSzPts val="1800"/>
              <a:buChar char="•"/>
            </a:pPr>
            <a:r>
              <a:rPr lang="fr-FR" sz="1800"/>
              <a:t>Documentation du code : améliorer sa lisibilité et permettre une réutilisation simple par les générations futures</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Programmation de la carte</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Documentation du code</a:t>
            </a:r>
            <a:endParaRPr sz="1800" b="0"/>
          </a:p>
          <a:p>
            <a:pPr marL="0" lvl="0" indent="0" algn="l" rtl="0">
              <a:spcBef>
                <a:spcPts val="560"/>
              </a:spcBef>
              <a:spcAft>
                <a:spcPts val="0"/>
              </a:spcAft>
              <a:buNone/>
            </a:pPr>
            <a:endParaRPr sz="1800"/>
          </a:p>
        </p:txBody>
      </p:sp>
      <p:sp>
        <p:nvSpPr>
          <p:cNvPr id="759" name="Google Shape;759;p73"/>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CLS</a:t>
            </a:r>
            <a:endParaRPr sz="1800">
              <a:solidFill>
                <a:srgbClr val="980000"/>
              </a:solidFill>
            </a:endParaRPr>
          </a:p>
        </p:txBody>
      </p:sp>
      <p:pic>
        <p:nvPicPr>
          <p:cNvPr id="760" name="Google Shape;760;p73"/>
          <p:cNvPicPr preferRelativeResize="0"/>
          <p:nvPr/>
        </p:nvPicPr>
        <p:blipFill>
          <a:blip r:embed="rId3">
            <a:alphaModFix/>
          </a:blip>
          <a:stretch>
            <a:fillRect/>
          </a:stretch>
        </p:blipFill>
        <p:spPr>
          <a:xfrm>
            <a:off x="8498975" y="19725"/>
            <a:ext cx="454751" cy="661800"/>
          </a:xfrm>
          <a:prstGeom prst="rect">
            <a:avLst/>
          </a:prstGeom>
          <a:noFill/>
          <a:ln>
            <a:noFill/>
          </a:ln>
        </p:spPr>
      </p:pic>
      <p:sp>
        <p:nvSpPr>
          <p:cNvPr id="761" name="Google Shape;761;p73"/>
          <p:cNvSpPr txBox="1"/>
          <p:nvPr/>
        </p:nvSpPr>
        <p:spPr>
          <a:xfrm>
            <a:off x="6626225" y="146700"/>
            <a:ext cx="792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BMR</a:t>
            </a:r>
            <a:endParaRPr sz="1800">
              <a:solidFill>
                <a:srgbClr val="980000"/>
              </a:solidFill>
            </a:endParaRPr>
          </a:p>
        </p:txBody>
      </p:sp>
      <p:pic>
        <p:nvPicPr>
          <p:cNvPr id="762" name="Google Shape;762;p73"/>
          <p:cNvPicPr preferRelativeResize="0"/>
          <p:nvPr/>
        </p:nvPicPr>
        <p:blipFill rotWithShape="1">
          <a:blip r:embed="rId4">
            <a:alphaModFix/>
          </a:blip>
          <a:srcRect l="9649" t="15483" r="12468" b="7634"/>
          <a:stretch/>
        </p:blipFill>
        <p:spPr>
          <a:xfrm>
            <a:off x="7334650" y="19725"/>
            <a:ext cx="462930" cy="661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4"/>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Cahier des charges</a:t>
            </a:r>
            <a:endParaRPr/>
          </a:p>
        </p:txBody>
      </p:sp>
      <p:sp>
        <p:nvSpPr>
          <p:cNvPr id="769" name="Google Shape;769;p7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72</a:t>
            </a:fld>
            <a:endParaRPr/>
          </a:p>
        </p:txBody>
      </p:sp>
      <p:sp>
        <p:nvSpPr>
          <p:cNvPr id="770" name="Google Shape;770;p7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Carte Arrière</a:t>
            </a:r>
            <a:endParaRPr/>
          </a:p>
        </p:txBody>
      </p:sp>
      <p:graphicFrame>
        <p:nvGraphicFramePr>
          <p:cNvPr id="771" name="Google Shape;771;p74"/>
          <p:cNvGraphicFramePr/>
          <p:nvPr/>
        </p:nvGraphicFramePr>
        <p:xfrm>
          <a:off x="2154575" y="1560125"/>
          <a:ext cx="3000000" cy="3000000"/>
        </p:xfrm>
        <a:graphic>
          <a:graphicData uri="http://schemas.openxmlformats.org/drawingml/2006/table">
            <a:tbl>
              <a:tblPr>
                <a:noFill/>
                <a:tableStyleId>{05982285-A13E-4EE8-80E3-8078A2CDC02C}</a:tableStyleId>
              </a:tblPr>
              <a:tblGrid>
                <a:gridCol w="1169275"/>
                <a:gridCol w="1169275"/>
                <a:gridCol w="1169275"/>
                <a:gridCol w="1169275"/>
              </a:tblGrid>
              <a:tr h="381000">
                <a:tc>
                  <a:txBody>
                    <a:bodyPr/>
                    <a:lstStyle/>
                    <a:p>
                      <a:pPr marL="0" lvl="0" indent="0" algn="l" rtl="0">
                        <a:spcBef>
                          <a:spcPts val="0"/>
                        </a:spcBef>
                        <a:spcAft>
                          <a:spcPts val="0"/>
                        </a:spcAft>
                        <a:buNone/>
                      </a:pPr>
                      <a:r>
                        <a:rPr lang="fr-FR"/>
                        <a:t>Fonction</a:t>
                      </a:r>
                      <a:endParaRPr/>
                    </a:p>
                  </a:txBody>
                  <a:tcPr marL="91425" marR="91425" marT="91425" marB="91425"/>
                </a:tc>
                <a:tc>
                  <a:txBody>
                    <a:bodyPr/>
                    <a:lstStyle/>
                    <a:p>
                      <a:pPr marL="0" lvl="0" indent="0" algn="l" rtl="0">
                        <a:spcBef>
                          <a:spcPts val="0"/>
                        </a:spcBef>
                        <a:spcAft>
                          <a:spcPts val="0"/>
                        </a:spcAft>
                        <a:buNone/>
                      </a:pPr>
                      <a:r>
                        <a:rPr lang="fr-FR"/>
                        <a:t>Critère</a:t>
                      </a:r>
                      <a:endParaRPr/>
                    </a:p>
                  </a:txBody>
                  <a:tcPr marL="91425" marR="91425" marT="91425" marB="91425"/>
                </a:tc>
                <a:tc>
                  <a:txBody>
                    <a:bodyPr/>
                    <a:lstStyle/>
                    <a:p>
                      <a:pPr marL="0" lvl="0" indent="0" algn="l" rtl="0">
                        <a:spcBef>
                          <a:spcPts val="0"/>
                        </a:spcBef>
                        <a:spcAft>
                          <a:spcPts val="0"/>
                        </a:spcAft>
                        <a:buNone/>
                      </a:pPr>
                      <a:r>
                        <a:rPr lang="fr-FR"/>
                        <a:t>Optimus</a:t>
                      </a:r>
                      <a:endParaRPr/>
                    </a:p>
                  </a:txBody>
                  <a:tcPr marL="91425" marR="91425" marT="91425" marB="91425"/>
                </a:tc>
                <a:tc>
                  <a:txBody>
                    <a:bodyPr/>
                    <a:lstStyle/>
                    <a:p>
                      <a:pPr marL="0" lvl="0" indent="0" algn="l" rtl="0">
                        <a:spcBef>
                          <a:spcPts val="0"/>
                        </a:spcBef>
                        <a:spcAft>
                          <a:spcPts val="0"/>
                        </a:spcAft>
                        <a:buNone/>
                      </a:pPr>
                      <a:r>
                        <a:rPr lang="fr-FR"/>
                        <a:t>Statut</a:t>
                      </a:r>
                      <a:endParaRPr/>
                    </a:p>
                  </a:txBody>
                  <a:tcPr marL="91425" marR="91425" marT="91425" marB="91425"/>
                </a:tc>
              </a:tr>
              <a:tr h="381000">
                <a:tc>
                  <a:txBody>
                    <a:bodyPr/>
                    <a:lstStyle/>
                    <a:p>
                      <a:pPr marL="0" lvl="0" indent="0" algn="l" rtl="0">
                        <a:spcBef>
                          <a:spcPts val="0"/>
                        </a:spcBef>
                        <a:spcAft>
                          <a:spcPts val="0"/>
                        </a:spcAft>
                        <a:buClr>
                          <a:schemeClr val="dk1"/>
                        </a:buClr>
                        <a:buSzPts val="1100"/>
                        <a:buFont typeface="Arial"/>
                        <a:buNone/>
                      </a:pPr>
                      <a:r>
                        <a:rPr lang="fr-FR">
                          <a:solidFill>
                            <a:schemeClr val="dk1"/>
                          </a:solidFill>
                        </a:rPr>
                        <a:t>Assurer le changement de vitesse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fr-FR">
                          <a:solidFill>
                            <a:schemeClr val="dk1"/>
                          </a:solidFill>
                        </a:rPr>
                        <a:t>Rapidité</a:t>
                      </a:r>
                      <a:endParaRPr>
                        <a:solidFill>
                          <a:schemeClr val="dk1"/>
                        </a:solidFill>
                      </a:endParaRPr>
                    </a:p>
                    <a:p>
                      <a:pPr marL="0" lvl="0" indent="0" algn="l" rtl="0">
                        <a:spcBef>
                          <a:spcPts val="0"/>
                        </a:spcBef>
                        <a:spcAft>
                          <a:spcPts val="0"/>
                        </a:spcAft>
                        <a:buClr>
                          <a:schemeClr val="dk1"/>
                        </a:buClr>
                        <a:buSzPts val="1100"/>
                        <a:buFont typeface="Arial"/>
                        <a:buNone/>
                      </a:pPr>
                      <a:r>
                        <a:rPr lang="fr-FR">
                          <a:solidFill>
                            <a:schemeClr val="dk1"/>
                          </a:solidFill>
                        </a:rPr>
                        <a:t>Réactivité</a:t>
                      </a:r>
                      <a:endParaRPr>
                        <a:solidFill>
                          <a:schemeClr val="dk1"/>
                        </a:solidFill>
                      </a:endParaRPr>
                    </a:p>
                    <a:p>
                      <a:pPr marL="0" lvl="0" indent="0" algn="l" rtl="0">
                        <a:spcBef>
                          <a:spcPts val="0"/>
                        </a:spcBef>
                        <a:spcAft>
                          <a:spcPts val="0"/>
                        </a:spcAft>
                        <a:buClr>
                          <a:schemeClr val="dk1"/>
                        </a:buClr>
                        <a:buSzPts val="1100"/>
                        <a:buFont typeface="Arial"/>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FR"/>
                        <a:t>Etre fiable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fr-FR">
                          <a:solidFill>
                            <a:schemeClr val="dk1"/>
                          </a:solidFill>
                        </a:rPr>
                        <a:t>Système primordial donc doit toujours fonctionné</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sp>
        <p:nvSpPr>
          <p:cNvPr id="772" name="Google Shape;772;p74"/>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CLS</a:t>
            </a:r>
            <a:endParaRPr sz="1800">
              <a:solidFill>
                <a:srgbClr val="980000"/>
              </a:solidFill>
            </a:endParaRPr>
          </a:p>
        </p:txBody>
      </p:sp>
      <p:pic>
        <p:nvPicPr>
          <p:cNvPr id="773" name="Google Shape;773;p74"/>
          <p:cNvPicPr preferRelativeResize="0"/>
          <p:nvPr/>
        </p:nvPicPr>
        <p:blipFill>
          <a:blip r:embed="rId3">
            <a:alphaModFix/>
          </a:blip>
          <a:stretch>
            <a:fillRect/>
          </a:stretch>
        </p:blipFill>
        <p:spPr>
          <a:xfrm>
            <a:off x="8498975" y="19725"/>
            <a:ext cx="454751" cy="661800"/>
          </a:xfrm>
          <a:prstGeom prst="rect">
            <a:avLst/>
          </a:prstGeom>
          <a:noFill/>
          <a:ln>
            <a:noFill/>
          </a:ln>
        </p:spPr>
      </p:pic>
      <p:sp>
        <p:nvSpPr>
          <p:cNvPr id="774" name="Google Shape;774;p74"/>
          <p:cNvSpPr txBox="1"/>
          <p:nvPr/>
        </p:nvSpPr>
        <p:spPr>
          <a:xfrm>
            <a:off x="6626225" y="146700"/>
            <a:ext cx="792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BMR</a:t>
            </a:r>
            <a:endParaRPr sz="1800">
              <a:solidFill>
                <a:srgbClr val="980000"/>
              </a:solidFill>
            </a:endParaRPr>
          </a:p>
        </p:txBody>
      </p:sp>
      <p:pic>
        <p:nvPicPr>
          <p:cNvPr id="775" name="Google Shape;775;p74"/>
          <p:cNvPicPr preferRelativeResize="0"/>
          <p:nvPr/>
        </p:nvPicPr>
        <p:blipFill rotWithShape="1">
          <a:blip r:embed="rId4">
            <a:alphaModFix/>
          </a:blip>
          <a:srcRect l="9649" t="15483" r="12468" b="7634"/>
          <a:stretch/>
        </p:blipFill>
        <p:spPr>
          <a:xfrm>
            <a:off x="7334650" y="19725"/>
            <a:ext cx="462930" cy="661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73</a:t>
            </a:fld>
            <a:endParaRPr/>
          </a:p>
        </p:txBody>
      </p:sp>
      <p:sp>
        <p:nvSpPr>
          <p:cNvPr id="782" name="Google Shape;782;p7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Passage de vitesse</a:t>
            </a:r>
            <a:endParaRPr/>
          </a:p>
        </p:txBody>
      </p:sp>
      <p:sp>
        <p:nvSpPr>
          <p:cNvPr id="783" name="Google Shape;783;p75"/>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marR="0" lvl="0" indent="-342900" algn="l" rtl="0">
              <a:lnSpc>
                <a:spcPct val="100000"/>
              </a:lnSpc>
              <a:spcBef>
                <a:spcPts val="560"/>
              </a:spcBef>
              <a:spcAft>
                <a:spcPts val="0"/>
              </a:spcAft>
              <a:buSzPts val="1800"/>
              <a:buChar char="•"/>
            </a:pPr>
            <a:r>
              <a:rPr lang="fr-FR" sz="1800"/>
              <a:t>Réduction de coût : passe de l’Arduino Mega pour l’Arduino Uno</a:t>
            </a:r>
            <a:endParaRPr sz="1800"/>
          </a:p>
          <a:p>
            <a:pPr marL="457200" lvl="0" indent="-342900" algn="l" rtl="0">
              <a:spcBef>
                <a:spcPts val="0"/>
              </a:spcBef>
              <a:spcAft>
                <a:spcPts val="0"/>
              </a:spcAft>
              <a:buSzPts val="1800"/>
              <a:buChar char="•"/>
            </a:pPr>
            <a:r>
              <a:rPr lang="fr-FR" sz="1800"/>
              <a:t>Refaire la carte passage de vitesse (hardware)</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Carte Passage de Vitesse (design et firmware correspondant)</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endParaRPr sz="1800"/>
          </a:p>
        </p:txBody>
      </p:sp>
      <p:pic>
        <p:nvPicPr>
          <p:cNvPr id="784" name="Google Shape;784;p75"/>
          <p:cNvPicPr preferRelativeResize="0"/>
          <p:nvPr/>
        </p:nvPicPr>
        <p:blipFill rotWithShape="1">
          <a:blip r:embed="rId3">
            <a:alphaModFix/>
          </a:blip>
          <a:srcRect l="-373667" t="260650" r="394258" b="-251025"/>
          <a:stretch/>
        </p:blipFill>
        <p:spPr>
          <a:xfrm>
            <a:off x="4957975" y="2832200"/>
            <a:ext cx="701400" cy="1010125"/>
          </a:xfrm>
          <a:prstGeom prst="rect">
            <a:avLst/>
          </a:prstGeom>
          <a:noFill/>
          <a:ln>
            <a:noFill/>
          </a:ln>
        </p:spPr>
      </p:pic>
      <p:sp>
        <p:nvSpPr>
          <p:cNvPr id="785" name="Google Shape;785;p75"/>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CLS</a:t>
            </a:r>
            <a:endParaRPr sz="1800">
              <a:solidFill>
                <a:srgbClr val="980000"/>
              </a:solidFill>
            </a:endParaRPr>
          </a:p>
        </p:txBody>
      </p:sp>
      <p:pic>
        <p:nvPicPr>
          <p:cNvPr id="786" name="Google Shape;786;p75"/>
          <p:cNvPicPr preferRelativeResize="0"/>
          <p:nvPr/>
        </p:nvPicPr>
        <p:blipFill>
          <a:blip r:embed="rId4">
            <a:alphaModFix/>
          </a:blip>
          <a:stretch>
            <a:fillRect/>
          </a:stretch>
        </p:blipFill>
        <p:spPr>
          <a:xfrm>
            <a:off x="8498975" y="19725"/>
            <a:ext cx="454751" cy="661800"/>
          </a:xfrm>
          <a:prstGeom prst="rect">
            <a:avLst/>
          </a:prstGeom>
          <a:noFill/>
          <a:ln>
            <a:noFill/>
          </a:ln>
        </p:spPr>
      </p:pic>
      <p:sp>
        <p:nvSpPr>
          <p:cNvPr id="787" name="Google Shape;787;p75"/>
          <p:cNvSpPr txBox="1"/>
          <p:nvPr/>
        </p:nvSpPr>
        <p:spPr>
          <a:xfrm>
            <a:off x="6626225" y="146700"/>
            <a:ext cx="792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BMR</a:t>
            </a:r>
            <a:endParaRPr sz="1800">
              <a:solidFill>
                <a:srgbClr val="980000"/>
              </a:solidFill>
            </a:endParaRPr>
          </a:p>
        </p:txBody>
      </p:sp>
      <p:pic>
        <p:nvPicPr>
          <p:cNvPr id="788" name="Google Shape;788;p75"/>
          <p:cNvPicPr preferRelativeResize="0"/>
          <p:nvPr/>
        </p:nvPicPr>
        <p:blipFill rotWithShape="1">
          <a:blip r:embed="rId5">
            <a:alphaModFix/>
          </a:blip>
          <a:srcRect l="9649" t="15483" r="12468" b="7634"/>
          <a:stretch/>
        </p:blipFill>
        <p:spPr>
          <a:xfrm>
            <a:off x="7334650" y="19725"/>
            <a:ext cx="462930" cy="661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6"/>
          <p:cNvSpPr txBox="1">
            <a:spLocks noGrp="1"/>
          </p:cNvSpPr>
          <p:nvPr>
            <p:ph type="body" idx="1"/>
          </p:nvPr>
        </p:nvSpPr>
        <p:spPr>
          <a:xfrm>
            <a:off x="301621" y="843550"/>
            <a:ext cx="22662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Fabrication : Partenariat Cirly</a:t>
            </a:r>
            <a:endParaRPr/>
          </a:p>
        </p:txBody>
      </p:sp>
      <p:sp>
        <p:nvSpPr>
          <p:cNvPr id="795" name="Google Shape;795;p7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74</a:t>
            </a:fld>
            <a:endParaRPr/>
          </a:p>
        </p:txBody>
      </p:sp>
      <p:sp>
        <p:nvSpPr>
          <p:cNvPr id="796" name="Google Shape;796;p7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Passage de vitesse</a:t>
            </a:r>
            <a:endParaRPr/>
          </a:p>
        </p:txBody>
      </p:sp>
      <p:pic>
        <p:nvPicPr>
          <p:cNvPr id="797" name="Google Shape;797;p76"/>
          <p:cNvPicPr preferRelativeResize="0"/>
          <p:nvPr/>
        </p:nvPicPr>
        <p:blipFill rotWithShape="1">
          <a:blip r:embed="rId3">
            <a:alphaModFix/>
          </a:blip>
          <a:srcRect l="1250" t="1899" r="1074" b="2625"/>
          <a:stretch/>
        </p:blipFill>
        <p:spPr>
          <a:xfrm>
            <a:off x="3099250" y="801600"/>
            <a:ext cx="5638251" cy="3772575"/>
          </a:xfrm>
          <a:prstGeom prst="rect">
            <a:avLst/>
          </a:prstGeom>
          <a:noFill/>
          <a:ln>
            <a:noFill/>
          </a:ln>
        </p:spPr>
      </p:pic>
      <p:sp>
        <p:nvSpPr>
          <p:cNvPr id="798" name="Google Shape;798;p76"/>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CLS</a:t>
            </a:r>
            <a:endParaRPr sz="1800">
              <a:solidFill>
                <a:srgbClr val="980000"/>
              </a:solidFill>
            </a:endParaRPr>
          </a:p>
        </p:txBody>
      </p:sp>
      <p:pic>
        <p:nvPicPr>
          <p:cNvPr id="799" name="Google Shape;799;p76"/>
          <p:cNvPicPr preferRelativeResize="0"/>
          <p:nvPr/>
        </p:nvPicPr>
        <p:blipFill>
          <a:blip r:embed="rId4">
            <a:alphaModFix/>
          </a:blip>
          <a:stretch>
            <a:fillRect/>
          </a:stretch>
        </p:blipFill>
        <p:spPr>
          <a:xfrm>
            <a:off x="8498975" y="19725"/>
            <a:ext cx="454751" cy="661800"/>
          </a:xfrm>
          <a:prstGeom prst="rect">
            <a:avLst/>
          </a:prstGeom>
          <a:noFill/>
          <a:ln>
            <a:noFill/>
          </a:ln>
        </p:spPr>
      </p:pic>
      <p:sp>
        <p:nvSpPr>
          <p:cNvPr id="800" name="Google Shape;800;p76"/>
          <p:cNvSpPr txBox="1"/>
          <p:nvPr/>
        </p:nvSpPr>
        <p:spPr>
          <a:xfrm>
            <a:off x="6626225" y="146700"/>
            <a:ext cx="792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BMR</a:t>
            </a:r>
            <a:endParaRPr sz="1800">
              <a:solidFill>
                <a:srgbClr val="980000"/>
              </a:solidFill>
            </a:endParaRPr>
          </a:p>
        </p:txBody>
      </p:sp>
      <p:pic>
        <p:nvPicPr>
          <p:cNvPr id="801" name="Google Shape;801;p76"/>
          <p:cNvPicPr preferRelativeResize="0"/>
          <p:nvPr/>
        </p:nvPicPr>
        <p:blipFill rotWithShape="1">
          <a:blip r:embed="rId5">
            <a:alphaModFix/>
          </a:blip>
          <a:srcRect l="9649" t="15483" r="12468" b="7634"/>
          <a:stretch/>
        </p:blipFill>
        <p:spPr>
          <a:xfrm>
            <a:off x="7334650" y="19725"/>
            <a:ext cx="462930" cy="661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7"/>
          <p:cNvSpPr txBox="1">
            <a:spLocks noGrp="1"/>
          </p:cNvSpPr>
          <p:nvPr>
            <p:ph type="body" idx="1"/>
          </p:nvPr>
        </p:nvSpPr>
        <p:spPr>
          <a:xfrm>
            <a:off x="73021" y="843550"/>
            <a:ext cx="22662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a:t>Fabrication : Partenariat Cirly</a:t>
            </a:r>
            <a:endParaRPr/>
          </a:p>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endParaRPr/>
          </a:p>
          <a:p>
            <a:pPr marL="0" lvl="0" indent="0" algn="l" rtl="0">
              <a:spcBef>
                <a:spcPts val="560"/>
              </a:spcBef>
              <a:spcAft>
                <a:spcPts val="0"/>
              </a:spcAft>
              <a:buNone/>
            </a:pPr>
            <a:r>
              <a:rPr lang="fr-FR"/>
              <a:t>Carte Avant</a:t>
            </a:r>
            <a:endParaRPr/>
          </a:p>
        </p:txBody>
      </p:sp>
      <p:sp>
        <p:nvSpPr>
          <p:cNvPr id="808" name="Google Shape;808;p7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75</a:t>
            </a:fld>
            <a:endParaRPr/>
          </a:p>
        </p:txBody>
      </p:sp>
      <p:sp>
        <p:nvSpPr>
          <p:cNvPr id="809" name="Google Shape;809;p7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Passage de vitesse</a:t>
            </a:r>
            <a:endParaRPr/>
          </a:p>
        </p:txBody>
      </p:sp>
      <p:sp>
        <p:nvSpPr>
          <p:cNvPr id="810" name="Google Shape;810;p77"/>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CLS</a:t>
            </a:r>
            <a:endParaRPr sz="1800">
              <a:solidFill>
                <a:srgbClr val="980000"/>
              </a:solidFill>
            </a:endParaRPr>
          </a:p>
        </p:txBody>
      </p:sp>
      <p:pic>
        <p:nvPicPr>
          <p:cNvPr id="811" name="Google Shape;811;p77"/>
          <p:cNvPicPr preferRelativeResize="0"/>
          <p:nvPr/>
        </p:nvPicPr>
        <p:blipFill>
          <a:blip r:embed="rId3">
            <a:alphaModFix/>
          </a:blip>
          <a:stretch>
            <a:fillRect/>
          </a:stretch>
        </p:blipFill>
        <p:spPr>
          <a:xfrm>
            <a:off x="8498975" y="19725"/>
            <a:ext cx="454751" cy="661800"/>
          </a:xfrm>
          <a:prstGeom prst="rect">
            <a:avLst/>
          </a:prstGeom>
          <a:noFill/>
          <a:ln>
            <a:noFill/>
          </a:ln>
        </p:spPr>
      </p:pic>
      <p:sp>
        <p:nvSpPr>
          <p:cNvPr id="812" name="Google Shape;812;p77"/>
          <p:cNvSpPr txBox="1"/>
          <p:nvPr/>
        </p:nvSpPr>
        <p:spPr>
          <a:xfrm>
            <a:off x="6626225" y="146700"/>
            <a:ext cx="792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BMR</a:t>
            </a:r>
            <a:endParaRPr sz="1800">
              <a:solidFill>
                <a:srgbClr val="980000"/>
              </a:solidFill>
            </a:endParaRPr>
          </a:p>
        </p:txBody>
      </p:sp>
      <p:pic>
        <p:nvPicPr>
          <p:cNvPr id="813" name="Google Shape;813;p77"/>
          <p:cNvPicPr preferRelativeResize="0"/>
          <p:nvPr/>
        </p:nvPicPr>
        <p:blipFill rotWithShape="1">
          <a:blip r:embed="rId4">
            <a:alphaModFix/>
          </a:blip>
          <a:srcRect l="9649" t="15483" r="12468" b="7634"/>
          <a:stretch/>
        </p:blipFill>
        <p:spPr>
          <a:xfrm>
            <a:off x="7334650" y="19725"/>
            <a:ext cx="462930" cy="661800"/>
          </a:xfrm>
          <a:prstGeom prst="rect">
            <a:avLst/>
          </a:prstGeom>
          <a:noFill/>
          <a:ln>
            <a:noFill/>
          </a:ln>
        </p:spPr>
      </p:pic>
      <p:pic>
        <p:nvPicPr>
          <p:cNvPr id="814" name="Google Shape;814;p77"/>
          <p:cNvPicPr preferRelativeResize="0"/>
          <p:nvPr/>
        </p:nvPicPr>
        <p:blipFill rotWithShape="1">
          <a:blip r:embed="rId5">
            <a:alphaModFix/>
          </a:blip>
          <a:srcRect l="1297" t="4143" r="1160" b="1694"/>
          <a:stretch/>
        </p:blipFill>
        <p:spPr>
          <a:xfrm>
            <a:off x="2211400" y="818475"/>
            <a:ext cx="6823650" cy="3817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76</a:t>
            </a:fld>
            <a:endParaRPr/>
          </a:p>
        </p:txBody>
      </p:sp>
      <p:sp>
        <p:nvSpPr>
          <p:cNvPr id="821" name="Google Shape;821;p7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Bus CAN</a:t>
            </a:r>
            <a:endParaRPr/>
          </a:p>
        </p:txBody>
      </p:sp>
      <p:sp>
        <p:nvSpPr>
          <p:cNvPr id="822" name="Google Shape;822;p78"/>
          <p:cNvSpPr txBox="1">
            <a:spLocks noGrp="1"/>
          </p:cNvSpPr>
          <p:nvPr>
            <p:ph type="body" idx="1"/>
          </p:nvPr>
        </p:nvSpPr>
        <p:spPr>
          <a:xfrm>
            <a:off x="251550" y="681534"/>
            <a:ext cx="8640900" cy="3443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marR="0" lvl="0" indent="-342900" algn="l" rtl="0">
              <a:lnSpc>
                <a:spcPct val="100000"/>
              </a:lnSpc>
              <a:spcBef>
                <a:spcPts val="560"/>
              </a:spcBef>
              <a:spcAft>
                <a:spcPts val="0"/>
              </a:spcAft>
              <a:buClr>
                <a:schemeClr val="dk1"/>
              </a:buClr>
              <a:buSzPts val="1800"/>
              <a:buFont typeface="Arial"/>
              <a:buChar char="•"/>
            </a:pP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endParaRPr sz="1800"/>
          </a:p>
        </p:txBody>
      </p:sp>
      <p:pic>
        <p:nvPicPr>
          <p:cNvPr id="823" name="Google Shape;823;p78"/>
          <p:cNvPicPr preferRelativeResize="0"/>
          <p:nvPr/>
        </p:nvPicPr>
        <p:blipFill>
          <a:blip r:embed="rId3">
            <a:alphaModFix/>
          </a:blip>
          <a:stretch>
            <a:fillRect/>
          </a:stretch>
        </p:blipFill>
        <p:spPr>
          <a:xfrm>
            <a:off x="8585145" y="19721"/>
            <a:ext cx="396755" cy="661800"/>
          </a:xfrm>
          <a:prstGeom prst="rect">
            <a:avLst/>
          </a:prstGeom>
          <a:noFill/>
          <a:ln>
            <a:noFill/>
          </a:ln>
        </p:spPr>
      </p:pic>
      <p:sp>
        <p:nvSpPr>
          <p:cNvPr id="824" name="Google Shape;824;p78"/>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BAT</a:t>
            </a:r>
            <a:endParaRPr sz="1800">
              <a:solidFill>
                <a:srgbClr val="98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9"/>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831" name="Google Shape;831;p7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77</a:t>
            </a:fld>
            <a:endParaRPr/>
          </a:p>
        </p:txBody>
      </p:sp>
      <p:sp>
        <p:nvSpPr>
          <p:cNvPr id="832" name="Google Shape;832;p7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Bus CAN</a:t>
            </a:r>
            <a:endParaRPr/>
          </a:p>
        </p:txBody>
      </p:sp>
      <p:sp>
        <p:nvSpPr>
          <p:cNvPr id="833" name="Google Shape;833;p79"/>
          <p:cNvSpPr txBox="1"/>
          <p:nvPr/>
        </p:nvSpPr>
        <p:spPr>
          <a:xfrm>
            <a:off x="7715250" y="126975"/>
            <a:ext cx="7836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MRN</a:t>
            </a:r>
            <a:endParaRPr sz="1800">
              <a:solidFill>
                <a:srgbClr val="98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78</a:t>
            </a:fld>
            <a:endParaRPr/>
          </a:p>
        </p:txBody>
      </p:sp>
      <p:sp>
        <p:nvSpPr>
          <p:cNvPr id="840" name="Google Shape;840;p80"/>
          <p:cNvSpPr txBox="1">
            <a:spLocks noGrp="1"/>
          </p:cNvSpPr>
          <p:nvPr>
            <p:ph type="body" idx="1"/>
          </p:nvPr>
        </p:nvSpPr>
        <p:spPr>
          <a:xfrm>
            <a:off x="251550" y="1097650"/>
            <a:ext cx="8640900" cy="25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a:solidFill>
                  <a:srgbClr val="B10404"/>
                </a:solidFill>
              </a:rPr>
              <a:t>4. S3 - Châssis équipé</a:t>
            </a:r>
            <a:endParaRPr sz="2400">
              <a:solidFill>
                <a:srgbClr val="B10404"/>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Ergonomie</a:t>
            </a:r>
            <a:endParaRPr sz="1800" b="0">
              <a:solidFill>
                <a:srgbClr val="595959"/>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Structure tubulaire du châssis équipé</a:t>
            </a:r>
            <a:endParaRPr sz="1800" b="0">
              <a:solidFill>
                <a:srgbClr val="595959"/>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Carrosserie</a:t>
            </a:r>
            <a:endParaRPr sz="1800" b="0">
              <a:solidFill>
                <a:srgbClr val="595959"/>
              </a:solidFill>
            </a:endParaRPr>
          </a:p>
          <a:p>
            <a:pPr marL="914400" lvl="0" indent="0" algn="l" rtl="0">
              <a:spcBef>
                <a:spcPts val="0"/>
              </a:spcBef>
              <a:spcAft>
                <a:spcPts val="0"/>
              </a:spcAft>
              <a:buNone/>
            </a:pPr>
            <a:endParaRPr sz="1800" b="0">
              <a:solidFill>
                <a:srgbClr val="595959"/>
              </a:solidFill>
            </a:endParaRPr>
          </a:p>
          <a:p>
            <a:pPr marL="0" lvl="0" indent="0" algn="l" rtl="0">
              <a:spcBef>
                <a:spcPts val="0"/>
              </a:spcBef>
              <a:spcAft>
                <a:spcPts val="0"/>
              </a:spcAft>
              <a:buNone/>
            </a:pPr>
            <a:endParaRPr sz="2400" b="0"/>
          </a:p>
        </p:txBody>
      </p:sp>
      <p:sp>
        <p:nvSpPr>
          <p:cNvPr id="841" name="Google Shape;841;p8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
        <p:nvSpPr>
          <p:cNvPr id="842" name="Google Shape;842;p80"/>
          <p:cNvSpPr txBox="1"/>
          <p:nvPr/>
        </p:nvSpPr>
        <p:spPr>
          <a:xfrm>
            <a:off x="4824050" y="32351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843" name="Google Shape;843;p80"/>
          <p:cNvPicPr preferRelativeResize="0"/>
          <p:nvPr/>
        </p:nvPicPr>
        <p:blipFill>
          <a:blip r:embed="rId3">
            <a:alphaModFix/>
          </a:blip>
          <a:stretch>
            <a:fillRect/>
          </a:stretch>
        </p:blipFill>
        <p:spPr>
          <a:xfrm>
            <a:off x="5408650" y="3172953"/>
            <a:ext cx="339850" cy="567550"/>
          </a:xfrm>
          <a:prstGeom prst="rect">
            <a:avLst/>
          </a:prstGeom>
          <a:noFill/>
          <a:ln>
            <a:noFill/>
          </a:ln>
        </p:spPr>
      </p:pic>
      <p:sp>
        <p:nvSpPr>
          <p:cNvPr id="844" name="Google Shape;844;p80"/>
          <p:cNvSpPr txBox="1"/>
          <p:nvPr/>
        </p:nvSpPr>
        <p:spPr>
          <a:xfrm>
            <a:off x="6208325" y="32330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RCS</a:t>
            </a:r>
            <a:endParaRPr sz="1800">
              <a:solidFill>
                <a:srgbClr val="980000"/>
              </a:solidFill>
            </a:endParaRPr>
          </a:p>
        </p:txBody>
      </p:sp>
      <p:pic>
        <p:nvPicPr>
          <p:cNvPr id="845" name="Google Shape;845;p80"/>
          <p:cNvPicPr preferRelativeResize="0"/>
          <p:nvPr/>
        </p:nvPicPr>
        <p:blipFill>
          <a:blip r:embed="rId4">
            <a:alphaModFix/>
          </a:blip>
          <a:stretch>
            <a:fillRect/>
          </a:stretch>
        </p:blipFill>
        <p:spPr>
          <a:xfrm>
            <a:off x="6909727" y="3163402"/>
            <a:ext cx="458316" cy="586650"/>
          </a:xfrm>
          <a:prstGeom prst="rect">
            <a:avLst/>
          </a:prstGeom>
          <a:noFill/>
          <a:ln>
            <a:noFill/>
          </a:ln>
        </p:spPr>
      </p:pic>
      <p:sp>
        <p:nvSpPr>
          <p:cNvPr id="846" name="Google Shape;846;p80"/>
          <p:cNvSpPr txBox="1"/>
          <p:nvPr/>
        </p:nvSpPr>
        <p:spPr>
          <a:xfrm>
            <a:off x="7754825" y="3231613"/>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847" name="Google Shape;847;p80"/>
          <p:cNvPicPr preferRelativeResize="0"/>
          <p:nvPr/>
        </p:nvPicPr>
        <p:blipFill>
          <a:blip r:embed="rId5">
            <a:alphaModFix/>
          </a:blip>
          <a:stretch>
            <a:fillRect/>
          </a:stretch>
        </p:blipFill>
        <p:spPr>
          <a:xfrm>
            <a:off x="8388651" y="3175640"/>
            <a:ext cx="503800" cy="566275"/>
          </a:xfrm>
          <a:prstGeom prst="rect">
            <a:avLst/>
          </a:prstGeom>
          <a:noFill/>
          <a:ln>
            <a:noFill/>
          </a:ln>
        </p:spPr>
      </p:pic>
      <p:sp>
        <p:nvSpPr>
          <p:cNvPr id="848" name="Google Shape;848;p80"/>
          <p:cNvSpPr txBox="1"/>
          <p:nvPr/>
        </p:nvSpPr>
        <p:spPr>
          <a:xfrm>
            <a:off x="5134175" y="1358775"/>
            <a:ext cx="38577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FRAME</a:t>
            </a:r>
            <a:endParaRPr sz="3000" b="1">
              <a:solidFill>
                <a:srgbClr val="00FF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79</a:t>
            </a:fld>
            <a:endParaRPr/>
          </a:p>
        </p:txBody>
      </p:sp>
      <p:sp>
        <p:nvSpPr>
          <p:cNvPr id="855" name="Google Shape;855;p8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Ergonomie</a:t>
            </a:r>
            <a:endParaRPr/>
          </a:p>
        </p:txBody>
      </p:sp>
      <p:sp>
        <p:nvSpPr>
          <p:cNvPr id="856" name="Google Shape;856;p81"/>
          <p:cNvSpPr txBox="1">
            <a:spLocks noGrp="1"/>
          </p:cNvSpPr>
          <p:nvPr>
            <p:ph type="body" idx="1"/>
          </p:nvPr>
        </p:nvSpPr>
        <p:spPr>
          <a:xfrm>
            <a:off x="251550" y="643950"/>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2400" b="0"/>
              <a:t>Supporter les autres systèmes et protéger le pilote</a:t>
            </a:r>
            <a:endParaRPr sz="2400" b="0"/>
          </a:p>
          <a:p>
            <a:pPr marL="457200" lvl="0" indent="-342900" algn="l" rtl="0">
              <a:spcBef>
                <a:spcPts val="560"/>
              </a:spcBef>
              <a:spcAft>
                <a:spcPts val="0"/>
              </a:spcAft>
              <a:buSzPts val="1800"/>
              <a:buChar char="•"/>
            </a:pP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0"/>
              </a:spcBef>
              <a:spcAft>
                <a:spcPts val="0"/>
              </a:spcAft>
              <a:buSzPts val="1800"/>
              <a:buChar char="•"/>
            </a:pP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Char char="•"/>
            </a:pPr>
            <a:endParaRPr sz="1800" b="0"/>
          </a:p>
          <a:p>
            <a:pPr marL="457200" lvl="0" indent="0" algn="l" rtl="0">
              <a:spcBef>
                <a:spcPts val="0"/>
              </a:spcBef>
              <a:spcAft>
                <a:spcPts val="0"/>
              </a:spcAft>
              <a:buNone/>
            </a:pPr>
            <a:endParaRPr sz="1800" b="0"/>
          </a:p>
          <a:p>
            <a:pPr marL="0" lvl="0" indent="0" algn="l" rtl="0">
              <a:spcBef>
                <a:spcPts val="560"/>
              </a:spcBef>
              <a:spcAft>
                <a:spcPts val="0"/>
              </a:spcAft>
              <a:buNone/>
            </a:pPr>
            <a:endParaRPr sz="1800"/>
          </a:p>
        </p:txBody>
      </p:sp>
      <p:sp>
        <p:nvSpPr>
          <p:cNvPr id="857" name="Google Shape;857;p81"/>
          <p:cNvSpPr txBox="1"/>
          <p:nvPr/>
        </p:nvSpPr>
        <p:spPr>
          <a:xfrm>
            <a:off x="8178175" y="1290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858" name="Google Shape;858;p81"/>
          <p:cNvPicPr preferRelativeResize="0"/>
          <p:nvPr/>
        </p:nvPicPr>
        <p:blipFill>
          <a:blip r:embed="rId3">
            <a:alphaModFix/>
          </a:blip>
          <a:stretch>
            <a:fillRect/>
          </a:stretch>
        </p:blipFill>
        <p:spPr>
          <a:xfrm>
            <a:off x="8762775" y="66853"/>
            <a:ext cx="339850" cy="56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a:t>
            </a:fld>
            <a:endParaRPr/>
          </a:p>
        </p:txBody>
      </p:sp>
      <p:sp>
        <p:nvSpPr>
          <p:cNvPr id="179" name="Google Shape;179;p2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80</a:t>
            </a:fld>
            <a:endParaRPr/>
          </a:p>
        </p:txBody>
      </p:sp>
      <p:sp>
        <p:nvSpPr>
          <p:cNvPr id="865" name="Google Shape;865;p8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Ergonomie</a:t>
            </a:r>
            <a:endParaRPr/>
          </a:p>
        </p:txBody>
      </p:sp>
      <p:pic>
        <p:nvPicPr>
          <p:cNvPr id="866" name="Google Shape;866;p82"/>
          <p:cNvPicPr preferRelativeResize="0"/>
          <p:nvPr/>
        </p:nvPicPr>
        <p:blipFill>
          <a:blip r:embed="rId3">
            <a:alphaModFix/>
          </a:blip>
          <a:stretch>
            <a:fillRect/>
          </a:stretch>
        </p:blipFill>
        <p:spPr>
          <a:xfrm>
            <a:off x="1521675" y="918275"/>
            <a:ext cx="6100648" cy="3306951"/>
          </a:xfrm>
          <a:prstGeom prst="rect">
            <a:avLst/>
          </a:prstGeom>
          <a:noFill/>
          <a:ln>
            <a:noFill/>
          </a:ln>
        </p:spPr>
      </p:pic>
      <p:sp>
        <p:nvSpPr>
          <p:cNvPr id="867" name="Google Shape;867;p82"/>
          <p:cNvSpPr txBox="1"/>
          <p:nvPr/>
        </p:nvSpPr>
        <p:spPr>
          <a:xfrm>
            <a:off x="8178175" y="1290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868" name="Google Shape;868;p82"/>
          <p:cNvPicPr preferRelativeResize="0"/>
          <p:nvPr/>
        </p:nvPicPr>
        <p:blipFill>
          <a:blip r:embed="rId4">
            <a:alphaModFix/>
          </a:blip>
          <a:stretch>
            <a:fillRect/>
          </a:stretch>
        </p:blipFill>
        <p:spPr>
          <a:xfrm>
            <a:off x="8762775" y="66853"/>
            <a:ext cx="339850" cy="567550"/>
          </a:xfrm>
          <a:prstGeom prst="rect">
            <a:avLst/>
          </a:prstGeom>
          <a:noFill/>
          <a:ln>
            <a:noFill/>
          </a:ln>
        </p:spPr>
      </p:pic>
      <p:sp>
        <p:nvSpPr>
          <p:cNvPr id="869" name="Google Shape;869;p82"/>
          <p:cNvSpPr/>
          <p:nvPr/>
        </p:nvSpPr>
        <p:spPr>
          <a:xfrm>
            <a:off x="5131632" y="3074236"/>
            <a:ext cx="683100" cy="1024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2"/>
          <p:cNvSpPr/>
          <p:nvPr/>
        </p:nvSpPr>
        <p:spPr>
          <a:xfrm>
            <a:off x="1722949" y="2812424"/>
            <a:ext cx="847500" cy="1165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81</a:t>
            </a:fld>
            <a:endParaRPr/>
          </a:p>
        </p:txBody>
      </p:sp>
      <p:sp>
        <p:nvSpPr>
          <p:cNvPr id="877" name="Google Shape;877;p8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Structure Tubulaire </a:t>
            </a:r>
            <a:endParaRPr/>
          </a:p>
        </p:txBody>
      </p:sp>
      <p:sp>
        <p:nvSpPr>
          <p:cNvPr id="878" name="Google Shape;878;p83"/>
          <p:cNvSpPr txBox="1"/>
          <p:nvPr/>
        </p:nvSpPr>
        <p:spPr>
          <a:xfrm>
            <a:off x="77423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RCS</a:t>
            </a:r>
            <a:endParaRPr sz="1800">
              <a:solidFill>
                <a:srgbClr val="980000"/>
              </a:solidFill>
            </a:endParaRPr>
          </a:p>
        </p:txBody>
      </p:sp>
      <p:pic>
        <p:nvPicPr>
          <p:cNvPr id="879" name="Google Shape;879;p83"/>
          <p:cNvPicPr preferRelativeResize="0"/>
          <p:nvPr/>
        </p:nvPicPr>
        <p:blipFill>
          <a:blip r:embed="rId3">
            <a:alphaModFix/>
          </a:blip>
          <a:stretch>
            <a:fillRect/>
          </a:stretch>
        </p:blipFill>
        <p:spPr>
          <a:xfrm>
            <a:off x="8443752" y="57302"/>
            <a:ext cx="458316" cy="586650"/>
          </a:xfrm>
          <a:prstGeom prst="rect">
            <a:avLst/>
          </a:prstGeom>
          <a:noFill/>
          <a:ln>
            <a:noFill/>
          </a:ln>
        </p:spPr>
      </p:pic>
      <p:sp>
        <p:nvSpPr>
          <p:cNvPr id="880" name="Google Shape;880;p83"/>
          <p:cNvSpPr txBox="1">
            <a:spLocks noGrp="1"/>
          </p:cNvSpPr>
          <p:nvPr>
            <p:ph type="body" idx="1"/>
          </p:nvPr>
        </p:nvSpPr>
        <p:spPr>
          <a:xfrm>
            <a:off x="251550" y="643950"/>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2400" b="0"/>
              <a:t>Supporter les autres systèmes et protéger le pilote</a:t>
            </a:r>
            <a:endParaRPr sz="2400"/>
          </a:p>
          <a:p>
            <a:pPr marL="457200" lvl="0" indent="-342900" algn="l" rtl="0">
              <a:spcBef>
                <a:spcPts val="0"/>
              </a:spcBef>
              <a:spcAft>
                <a:spcPts val="0"/>
              </a:spcAft>
              <a:buSzPts val="1800"/>
              <a:buFont typeface="Corbel"/>
              <a:buChar char="•"/>
            </a:pPr>
            <a:r>
              <a:rPr lang="fr-FR" sz="1800" b="0"/>
              <a:t>Départ du châssis Vulcanix, adaptation et tentatives d’améliorations.</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0"/>
              </a:spcBef>
              <a:spcAft>
                <a:spcPts val="0"/>
              </a:spcAft>
              <a:buSzPts val="1800"/>
              <a:buFont typeface="Corbel"/>
              <a:buChar char="•"/>
            </a:pPr>
            <a:r>
              <a:rPr lang="fr-FR" sz="1800" b="0"/>
              <a:t>Adapter châssis aux points LAS , suspension avant et autres</a:t>
            </a:r>
            <a:endParaRPr sz="1800" b="0"/>
          </a:p>
          <a:p>
            <a:pPr marL="457200" lvl="0" indent="-342900" algn="l" rtl="0">
              <a:spcBef>
                <a:spcPts val="0"/>
              </a:spcBef>
              <a:spcAft>
                <a:spcPts val="0"/>
              </a:spcAft>
              <a:buSzPts val="1800"/>
              <a:buChar char="•"/>
            </a:pPr>
            <a:r>
              <a:rPr lang="fr-FR" sz="1800" b="0"/>
              <a:t>Contacts avec Vernay</a:t>
            </a:r>
            <a:endParaRPr sz="1800" b="0"/>
          </a:p>
          <a:p>
            <a:pPr marL="457200" lvl="0" indent="-342900" algn="l" rtl="0">
              <a:spcBef>
                <a:spcPts val="0"/>
              </a:spcBef>
              <a:spcAft>
                <a:spcPts val="0"/>
              </a:spcAft>
              <a:buSzPts val="1800"/>
              <a:buChar char="•"/>
            </a:pPr>
            <a:r>
              <a:rPr lang="fr-FR" sz="1800" b="0"/>
              <a:t>Optimisation Vulcanix en ergonomie</a:t>
            </a:r>
            <a:endParaRPr sz="18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Optimisation du tubulaire (tests Ansys) (en cours)</a:t>
            </a:r>
            <a:endParaRPr sz="1800" b="0"/>
          </a:p>
          <a:p>
            <a:pPr marL="457200" lvl="0" indent="-342900" algn="l" rtl="0">
              <a:spcBef>
                <a:spcPts val="0"/>
              </a:spcBef>
              <a:spcAft>
                <a:spcPts val="0"/>
              </a:spcAft>
              <a:buSzPts val="1800"/>
              <a:buFont typeface="Corbel"/>
              <a:buChar char="•"/>
            </a:pPr>
            <a:r>
              <a:rPr lang="fr-FR" sz="1800" b="0"/>
              <a:t>Adaptation cellule arrière aux suspensions</a:t>
            </a:r>
            <a:endParaRPr sz="1800" b="0"/>
          </a:p>
          <a:p>
            <a:pPr marL="457200" lvl="0" indent="-342900" algn="l" rtl="0">
              <a:spcBef>
                <a:spcPts val="0"/>
              </a:spcBef>
              <a:spcAft>
                <a:spcPts val="0"/>
              </a:spcAft>
              <a:buSzPts val="1800"/>
              <a:buFont typeface="Corbel"/>
              <a:buChar char="•"/>
            </a:pPr>
            <a:r>
              <a:rPr lang="fr-FR" sz="1800" b="0"/>
              <a:t>Vérification globale du règlement</a:t>
            </a:r>
            <a:endParaRPr sz="1800" b="0"/>
          </a:p>
          <a:p>
            <a:pPr marL="457200" lvl="0" indent="-342900" algn="l" rtl="0">
              <a:spcBef>
                <a:spcPts val="0"/>
              </a:spcBef>
              <a:spcAft>
                <a:spcPts val="0"/>
              </a:spcAft>
              <a:buSzPts val="1800"/>
              <a:buChar char="•"/>
            </a:pPr>
            <a:r>
              <a:rPr lang="fr-FR" sz="1800" b="0"/>
              <a:t>Protocoles de test 25cd4s (FSG)</a:t>
            </a:r>
            <a:endParaRPr sz="1800" b="0"/>
          </a:p>
          <a:p>
            <a:pPr marL="457200" lvl="0" indent="0" algn="l" rtl="0">
              <a:spcBef>
                <a:spcPts val="0"/>
              </a:spcBef>
              <a:spcAft>
                <a:spcPts val="0"/>
              </a:spcAft>
              <a:buNone/>
            </a:pPr>
            <a:endParaRPr sz="1800" b="0"/>
          </a:p>
          <a:p>
            <a:pPr marL="0" lvl="0" indent="0" algn="l" rtl="0">
              <a:spcBef>
                <a:spcPts val="560"/>
              </a:spcBef>
              <a:spcAft>
                <a:spcPts val="0"/>
              </a:spcAft>
              <a:buNone/>
            </a:pPr>
            <a:endParaRPr sz="1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8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82</a:t>
            </a:fld>
            <a:endParaRPr/>
          </a:p>
        </p:txBody>
      </p:sp>
      <p:sp>
        <p:nvSpPr>
          <p:cNvPr id="887" name="Google Shape;887;p8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Structure Tubulaire </a:t>
            </a:r>
            <a:endParaRPr/>
          </a:p>
        </p:txBody>
      </p:sp>
      <p:sp>
        <p:nvSpPr>
          <p:cNvPr id="888" name="Google Shape;888;p84"/>
          <p:cNvSpPr txBox="1"/>
          <p:nvPr/>
        </p:nvSpPr>
        <p:spPr>
          <a:xfrm>
            <a:off x="77423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RCS</a:t>
            </a:r>
            <a:endParaRPr sz="1800">
              <a:solidFill>
                <a:srgbClr val="980000"/>
              </a:solidFill>
            </a:endParaRPr>
          </a:p>
        </p:txBody>
      </p:sp>
      <p:pic>
        <p:nvPicPr>
          <p:cNvPr id="889" name="Google Shape;889;p84"/>
          <p:cNvPicPr preferRelativeResize="0"/>
          <p:nvPr/>
        </p:nvPicPr>
        <p:blipFill>
          <a:blip r:embed="rId3">
            <a:alphaModFix/>
          </a:blip>
          <a:stretch>
            <a:fillRect/>
          </a:stretch>
        </p:blipFill>
        <p:spPr>
          <a:xfrm>
            <a:off x="8443752" y="57302"/>
            <a:ext cx="458316" cy="586650"/>
          </a:xfrm>
          <a:prstGeom prst="rect">
            <a:avLst/>
          </a:prstGeom>
          <a:noFill/>
          <a:ln>
            <a:noFill/>
          </a:ln>
        </p:spPr>
      </p:pic>
      <p:sp>
        <p:nvSpPr>
          <p:cNvPr id="890" name="Google Shape;890;p84"/>
          <p:cNvSpPr txBox="1"/>
          <p:nvPr/>
        </p:nvSpPr>
        <p:spPr>
          <a:xfrm>
            <a:off x="5875425" y="1750900"/>
            <a:ext cx="3145200" cy="10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Masse estimée actuelle :</a:t>
            </a:r>
            <a:endParaRPr b="1"/>
          </a:p>
          <a:p>
            <a:pPr marL="0" lvl="0" indent="0" algn="l" rtl="0">
              <a:spcBef>
                <a:spcPts val="0"/>
              </a:spcBef>
              <a:spcAft>
                <a:spcPts val="0"/>
              </a:spcAft>
              <a:buNone/>
            </a:pPr>
            <a:r>
              <a:rPr lang="fr-FR" b="1"/>
              <a:t> </a:t>
            </a:r>
            <a:endParaRPr b="1"/>
          </a:p>
          <a:p>
            <a:pPr marL="0" lvl="0" indent="0" algn="l" rtl="0">
              <a:spcBef>
                <a:spcPts val="0"/>
              </a:spcBef>
              <a:spcAft>
                <a:spcPts val="0"/>
              </a:spcAft>
              <a:buNone/>
            </a:pPr>
            <a:r>
              <a:rPr lang="fr-FR"/>
              <a:t>33.5kg </a:t>
            </a:r>
            <a:endParaRPr/>
          </a:p>
        </p:txBody>
      </p:sp>
      <p:sp>
        <p:nvSpPr>
          <p:cNvPr id="891" name="Google Shape;891;p84"/>
          <p:cNvSpPr txBox="1"/>
          <p:nvPr/>
        </p:nvSpPr>
        <p:spPr>
          <a:xfrm>
            <a:off x="5875425" y="2905150"/>
            <a:ext cx="3145200" cy="10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Tests Ansys : </a:t>
            </a:r>
            <a:endParaRPr b="1"/>
          </a:p>
          <a:p>
            <a:pPr marL="0" lvl="0" indent="0" algn="l" rtl="0">
              <a:spcBef>
                <a:spcPts val="0"/>
              </a:spcBef>
              <a:spcAft>
                <a:spcPts val="0"/>
              </a:spcAft>
              <a:buNone/>
            </a:pPr>
            <a:endParaRPr b="1"/>
          </a:p>
          <a:p>
            <a:pPr marL="0" lvl="0" indent="0" algn="l" rtl="0">
              <a:spcBef>
                <a:spcPts val="0"/>
              </a:spcBef>
              <a:spcAft>
                <a:spcPts val="0"/>
              </a:spcAft>
              <a:buNone/>
            </a:pPr>
            <a:r>
              <a:rPr lang="fr-FR"/>
              <a:t>2300 Nm/deg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92" name="Google Shape;892;p84"/>
          <p:cNvPicPr preferRelativeResize="0"/>
          <p:nvPr/>
        </p:nvPicPr>
        <p:blipFill>
          <a:blip r:embed="rId4">
            <a:alphaModFix/>
          </a:blip>
          <a:stretch>
            <a:fillRect/>
          </a:stretch>
        </p:blipFill>
        <p:spPr>
          <a:xfrm>
            <a:off x="152400" y="833917"/>
            <a:ext cx="5570625" cy="36597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8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83</a:t>
            </a:fld>
            <a:endParaRPr/>
          </a:p>
        </p:txBody>
      </p:sp>
      <p:sp>
        <p:nvSpPr>
          <p:cNvPr id="899" name="Google Shape;899;p8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Structure tubulaire</a:t>
            </a:r>
            <a:endParaRPr/>
          </a:p>
        </p:txBody>
      </p:sp>
      <p:pic>
        <p:nvPicPr>
          <p:cNvPr id="900" name="Google Shape;900;p85"/>
          <p:cNvPicPr preferRelativeResize="0"/>
          <p:nvPr/>
        </p:nvPicPr>
        <p:blipFill rotWithShape="1">
          <a:blip r:embed="rId3">
            <a:alphaModFix/>
          </a:blip>
          <a:srcRect l="6754" r="7201" b="12002"/>
          <a:stretch/>
        </p:blipFill>
        <p:spPr>
          <a:xfrm>
            <a:off x="205250" y="808275"/>
            <a:ext cx="4412374" cy="2706225"/>
          </a:xfrm>
          <a:prstGeom prst="rect">
            <a:avLst/>
          </a:prstGeom>
          <a:noFill/>
          <a:ln>
            <a:noFill/>
          </a:ln>
        </p:spPr>
      </p:pic>
      <p:pic>
        <p:nvPicPr>
          <p:cNvPr id="901" name="Google Shape;901;p85"/>
          <p:cNvPicPr preferRelativeResize="0"/>
          <p:nvPr/>
        </p:nvPicPr>
        <p:blipFill>
          <a:blip r:embed="rId4">
            <a:alphaModFix/>
          </a:blip>
          <a:stretch>
            <a:fillRect/>
          </a:stretch>
        </p:blipFill>
        <p:spPr>
          <a:xfrm rot="-5400000">
            <a:off x="5969625" y="-166633"/>
            <a:ext cx="1812345" cy="4157183"/>
          </a:xfrm>
          <a:prstGeom prst="rect">
            <a:avLst/>
          </a:prstGeom>
          <a:noFill/>
          <a:ln>
            <a:noFill/>
          </a:ln>
        </p:spPr>
      </p:pic>
      <p:sp>
        <p:nvSpPr>
          <p:cNvPr id="902" name="Google Shape;902;p85"/>
          <p:cNvSpPr txBox="1"/>
          <p:nvPr/>
        </p:nvSpPr>
        <p:spPr>
          <a:xfrm>
            <a:off x="5066525" y="29886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Matériau : 25CD4S</a:t>
            </a:r>
            <a:endParaRPr/>
          </a:p>
          <a:p>
            <a:pPr marL="0" lvl="0" indent="0" algn="l" rtl="0">
              <a:spcBef>
                <a:spcPts val="0"/>
              </a:spcBef>
              <a:spcAft>
                <a:spcPts val="0"/>
              </a:spcAft>
              <a:buNone/>
            </a:pPr>
            <a:r>
              <a:rPr lang="fr-FR"/>
              <a:t>Partenaire : La giraudière, La Mache, Boisard</a:t>
            </a:r>
            <a:endParaRPr/>
          </a:p>
        </p:txBody>
      </p:sp>
      <p:sp>
        <p:nvSpPr>
          <p:cNvPr id="903" name="Google Shape;903;p85"/>
          <p:cNvSpPr txBox="1"/>
          <p:nvPr/>
        </p:nvSpPr>
        <p:spPr>
          <a:xfrm>
            <a:off x="2719275" y="374567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30x2 : </a:t>
            </a:r>
            <a:endParaRPr/>
          </a:p>
          <a:p>
            <a:pPr marL="0" lvl="0" indent="0" algn="l" rtl="0">
              <a:spcBef>
                <a:spcPts val="0"/>
              </a:spcBef>
              <a:spcAft>
                <a:spcPts val="0"/>
              </a:spcAft>
              <a:buNone/>
            </a:pPr>
            <a:r>
              <a:rPr lang="fr-FR"/>
              <a:t>30x1.5 : </a:t>
            </a:r>
            <a:endParaRPr/>
          </a:p>
          <a:p>
            <a:pPr marL="0" lvl="0" indent="0" algn="l" rtl="0">
              <a:spcBef>
                <a:spcPts val="0"/>
              </a:spcBef>
              <a:spcAft>
                <a:spcPts val="0"/>
              </a:spcAft>
              <a:buNone/>
            </a:pPr>
            <a:r>
              <a:rPr lang="fr-FR"/>
              <a:t>25x1.5 :</a:t>
            </a:r>
            <a:endParaRPr/>
          </a:p>
          <a:p>
            <a:pPr marL="0" lvl="0" indent="0" algn="l" rtl="0">
              <a:spcBef>
                <a:spcPts val="0"/>
              </a:spcBef>
              <a:spcAft>
                <a:spcPts val="0"/>
              </a:spcAft>
              <a:buNone/>
            </a:pPr>
            <a:r>
              <a:rPr lang="fr-FR"/>
              <a:t>20x1.5 :</a:t>
            </a:r>
            <a:endParaRPr/>
          </a:p>
          <a:p>
            <a:pPr marL="0" lvl="0" indent="0" algn="l" rtl="0">
              <a:spcBef>
                <a:spcPts val="0"/>
              </a:spcBef>
              <a:spcAft>
                <a:spcPts val="0"/>
              </a:spcAft>
              <a:buNone/>
            </a:pPr>
            <a:r>
              <a:rPr lang="fr-FR"/>
              <a:t>15x1.5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8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84</a:t>
            </a:fld>
            <a:endParaRPr/>
          </a:p>
        </p:txBody>
      </p:sp>
      <p:sp>
        <p:nvSpPr>
          <p:cNvPr id="910" name="Google Shape;910;p8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 Avant</a:t>
            </a:r>
            <a:endParaRPr/>
          </a:p>
        </p:txBody>
      </p:sp>
      <p:sp>
        <p:nvSpPr>
          <p:cNvPr id="911" name="Google Shape;911;p86"/>
          <p:cNvSpPr txBox="1"/>
          <p:nvPr/>
        </p:nvSpPr>
        <p:spPr>
          <a:xfrm>
            <a:off x="5477000" y="21292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5 tubes, 1.12kg</a:t>
            </a:r>
            <a:endParaRPr/>
          </a:p>
        </p:txBody>
      </p:sp>
      <p:pic>
        <p:nvPicPr>
          <p:cNvPr id="912" name="Google Shape;912;p86"/>
          <p:cNvPicPr preferRelativeResize="0"/>
          <p:nvPr/>
        </p:nvPicPr>
        <p:blipFill>
          <a:blip r:embed="rId3">
            <a:alphaModFix/>
          </a:blip>
          <a:stretch>
            <a:fillRect/>
          </a:stretch>
        </p:blipFill>
        <p:spPr>
          <a:xfrm>
            <a:off x="152400" y="833917"/>
            <a:ext cx="5172199" cy="330554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85</a:t>
            </a:fld>
            <a:endParaRPr/>
          </a:p>
        </p:txBody>
      </p:sp>
      <p:sp>
        <p:nvSpPr>
          <p:cNvPr id="919" name="Google Shape;919;p8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 Arrière</a:t>
            </a:r>
            <a:endParaRPr/>
          </a:p>
        </p:txBody>
      </p:sp>
      <p:sp>
        <p:nvSpPr>
          <p:cNvPr id="920" name="Google Shape;920;p87"/>
          <p:cNvSpPr txBox="1"/>
          <p:nvPr/>
        </p:nvSpPr>
        <p:spPr>
          <a:xfrm>
            <a:off x="2618800" y="3776750"/>
            <a:ext cx="6489600" cy="5658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fr-FR"/>
              <a:t>Cellule arrière suspensions : 800g, 5tubes, favorise bcp le travail </a:t>
            </a:r>
            <a:endParaRPr/>
          </a:p>
        </p:txBody>
      </p:sp>
      <p:pic>
        <p:nvPicPr>
          <p:cNvPr id="921" name="Google Shape;921;p87"/>
          <p:cNvPicPr preferRelativeResize="0"/>
          <p:nvPr/>
        </p:nvPicPr>
        <p:blipFill>
          <a:blip r:embed="rId3">
            <a:alphaModFix/>
          </a:blip>
          <a:stretch>
            <a:fillRect/>
          </a:stretch>
        </p:blipFill>
        <p:spPr>
          <a:xfrm>
            <a:off x="511550" y="833917"/>
            <a:ext cx="3164988" cy="279043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86</a:t>
            </a:fld>
            <a:endParaRPr/>
          </a:p>
        </p:txBody>
      </p:sp>
      <p:sp>
        <p:nvSpPr>
          <p:cNvPr id="928" name="Google Shape;928;p8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Intégration du moteur</a:t>
            </a:r>
            <a:endParaRPr/>
          </a:p>
        </p:txBody>
      </p:sp>
      <p:pic>
        <p:nvPicPr>
          <p:cNvPr id="929" name="Google Shape;929;p88"/>
          <p:cNvPicPr preferRelativeResize="0"/>
          <p:nvPr/>
        </p:nvPicPr>
        <p:blipFill>
          <a:blip r:embed="rId3">
            <a:alphaModFix/>
          </a:blip>
          <a:stretch>
            <a:fillRect/>
          </a:stretch>
        </p:blipFill>
        <p:spPr>
          <a:xfrm>
            <a:off x="1435075" y="876292"/>
            <a:ext cx="2562225" cy="3390900"/>
          </a:xfrm>
          <a:prstGeom prst="rect">
            <a:avLst/>
          </a:prstGeom>
          <a:noFill/>
          <a:ln>
            <a:noFill/>
          </a:ln>
        </p:spPr>
      </p:pic>
      <p:pic>
        <p:nvPicPr>
          <p:cNvPr id="930" name="Google Shape;930;p88"/>
          <p:cNvPicPr preferRelativeResize="0"/>
          <p:nvPr/>
        </p:nvPicPr>
        <p:blipFill>
          <a:blip r:embed="rId4">
            <a:alphaModFix/>
          </a:blip>
          <a:stretch>
            <a:fillRect/>
          </a:stretch>
        </p:blipFill>
        <p:spPr>
          <a:xfrm>
            <a:off x="4457550" y="800092"/>
            <a:ext cx="1114425" cy="3543300"/>
          </a:xfrm>
          <a:prstGeom prst="rect">
            <a:avLst/>
          </a:prstGeom>
          <a:noFill/>
          <a:ln>
            <a:noFill/>
          </a:ln>
        </p:spPr>
      </p:pic>
      <p:sp>
        <p:nvSpPr>
          <p:cNvPr id="931" name="Google Shape;931;p88"/>
          <p:cNvSpPr txBox="1"/>
          <p:nvPr/>
        </p:nvSpPr>
        <p:spPr>
          <a:xfrm>
            <a:off x="5772000" y="1731600"/>
            <a:ext cx="29499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600" b="1"/>
              <a:t>Masse prévisionnelle : 700g</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89"/>
          <p:cNvPicPr preferRelativeResize="0"/>
          <p:nvPr/>
        </p:nvPicPr>
        <p:blipFill>
          <a:blip r:embed="rId3">
            <a:alphaModFix/>
          </a:blip>
          <a:stretch>
            <a:fillRect/>
          </a:stretch>
        </p:blipFill>
        <p:spPr>
          <a:xfrm>
            <a:off x="1266825" y="742950"/>
            <a:ext cx="5576324" cy="3194075"/>
          </a:xfrm>
          <a:prstGeom prst="rect">
            <a:avLst/>
          </a:prstGeom>
          <a:noFill/>
          <a:ln>
            <a:noFill/>
          </a:ln>
        </p:spPr>
      </p:pic>
      <p:sp>
        <p:nvSpPr>
          <p:cNvPr id="938" name="Google Shape;938;p8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87</a:t>
            </a:fld>
            <a:endParaRPr/>
          </a:p>
        </p:txBody>
      </p:sp>
      <p:sp>
        <p:nvSpPr>
          <p:cNvPr id="939" name="Google Shape;939;p8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Vue latérale du châssis</a:t>
            </a:r>
            <a:endParaRPr/>
          </a:p>
        </p:txBody>
      </p:sp>
      <p:sp>
        <p:nvSpPr>
          <p:cNvPr id="940" name="Google Shape;940;p89"/>
          <p:cNvSpPr txBox="1"/>
          <p:nvPr/>
        </p:nvSpPr>
        <p:spPr>
          <a:xfrm>
            <a:off x="4796025" y="4072663"/>
            <a:ext cx="4848900" cy="5658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fr-FR"/>
              <a:t>Cellule arrière actuelle </a:t>
            </a:r>
            <a:endParaRPr/>
          </a:p>
          <a:p>
            <a:pPr marL="0" lvl="0" indent="0" algn="l" rtl="0">
              <a:spcBef>
                <a:spcPts val="0"/>
              </a:spcBef>
              <a:spcAft>
                <a:spcPts val="0"/>
              </a:spcAft>
              <a:buNone/>
            </a:pPr>
            <a:r>
              <a:rPr lang="fr-FR"/>
              <a:t>(En cours : suspensions, translation points LAS…)</a:t>
            </a:r>
            <a:endParaRPr/>
          </a:p>
          <a:p>
            <a:pPr marL="0" lvl="0" indent="0" algn="l" rtl="0">
              <a:spcBef>
                <a:spcPts val="0"/>
              </a:spcBef>
              <a:spcAft>
                <a:spcPts val="0"/>
              </a:spcAft>
              <a:buNone/>
            </a:pPr>
            <a:r>
              <a:rPr lang="fr-FR"/>
              <a:t>800g, 5tubes</a:t>
            </a:r>
            <a:endParaRPr/>
          </a:p>
        </p:txBody>
      </p:sp>
      <p:sp>
        <p:nvSpPr>
          <p:cNvPr id="941" name="Google Shape;941;p89"/>
          <p:cNvSpPr txBox="1"/>
          <p:nvPr/>
        </p:nvSpPr>
        <p:spPr>
          <a:xfrm>
            <a:off x="1877975" y="4033175"/>
            <a:ext cx="25419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Cellule avant </a:t>
            </a:r>
            <a:endParaRPr/>
          </a:p>
          <a:p>
            <a:pPr marL="0" lvl="0" indent="0" algn="l" rtl="0">
              <a:spcBef>
                <a:spcPts val="0"/>
              </a:spcBef>
              <a:spcAft>
                <a:spcPts val="0"/>
              </a:spcAft>
              <a:buNone/>
            </a:pPr>
            <a:r>
              <a:rPr lang="fr-FR"/>
              <a:t>(structure quasi-définitive)</a:t>
            </a:r>
            <a:endParaRPr/>
          </a:p>
        </p:txBody>
      </p:sp>
      <p:sp>
        <p:nvSpPr>
          <p:cNvPr id="942" name="Google Shape;942;p89"/>
          <p:cNvSpPr txBox="1"/>
          <p:nvPr/>
        </p:nvSpPr>
        <p:spPr>
          <a:xfrm>
            <a:off x="7285550" y="1346800"/>
            <a:ext cx="15519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En transparence rouge, le châssis de Vulcanix</a:t>
            </a:r>
            <a:endParaRPr/>
          </a:p>
        </p:txBody>
      </p:sp>
      <p:pic>
        <p:nvPicPr>
          <p:cNvPr id="943" name="Google Shape;943;p89"/>
          <p:cNvPicPr preferRelativeResize="0"/>
          <p:nvPr/>
        </p:nvPicPr>
        <p:blipFill rotWithShape="1">
          <a:blip r:embed="rId4">
            <a:alphaModFix amt="43000"/>
          </a:blip>
          <a:srcRect l="9553" r="4990" b="4698"/>
          <a:stretch/>
        </p:blipFill>
        <p:spPr>
          <a:xfrm>
            <a:off x="1436350" y="757725"/>
            <a:ext cx="5576325" cy="319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3"/>
                                        </p:tgtEl>
                                        <p:attrNameLst>
                                          <p:attrName>style.visibility</p:attrName>
                                        </p:attrNameLst>
                                      </p:cBhvr>
                                      <p:to>
                                        <p:strVal val="visible"/>
                                      </p:to>
                                    </p:set>
                                    <p:animEffect transition="in" filter="fade">
                                      <p:cBhvr>
                                        <p:cTn id="7"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9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88</a:t>
            </a:fld>
            <a:endParaRPr/>
          </a:p>
        </p:txBody>
      </p:sp>
      <p:sp>
        <p:nvSpPr>
          <p:cNvPr id="950" name="Google Shape;950;p9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Caractéristiques</a:t>
            </a:r>
            <a:endParaRPr/>
          </a:p>
        </p:txBody>
      </p:sp>
      <p:graphicFrame>
        <p:nvGraphicFramePr>
          <p:cNvPr id="951" name="Google Shape;951;p90"/>
          <p:cNvGraphicFramePr/>
          <p:nvPr/>
        </p:nvGraphicFramePr>
        <p:xfrm>
          <a:off x="952500" y="1403805"/>
          <a:ext cx="3000000" cy="3000000"/>
        </p:xfrm>
        <a:graphic>
          <a:graphicData uri="http://schemas.openxmlformats.org/drawingml/2006/table">
            <a:tbl>
              <a:tblPr>
                <a:noFill/>
                <a:tableStyleId>{05982285-A13E-4EE8-80E3-8078A2CDC02C}</a:tableStyleId>
              </a:tblPr>
              <a:tblGrid>
                <a:gridCol w="1809750"/>
                <a:gridCol w="1809750"/>
                <a:gridCol w="1809750"/>
                <a:gridCol w="1809750"/>
              </a:tblGrid>
              <a:tr h="595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fr-FR"/>
                        <a:t>Masse tubulaire</a:t>
                      </a:r>
                      <a:endParaRPr/>
                    </a:p>
                    <a:p>
                      <a:pPr marL="0" lvl="0" indent="0" algn="l" rtl="0">
                        <a:spcBef>
                          <a:spcPts val="0"/>
                        </a:spcBef>
                        <a:spcAft>
                          <a:spcPts val="0"/>
                        </a:spcAft>
                        <a:buNone/>
                      </a:pPr>
                      <a:r>
                        <a:rPr lang="fr-FR"/>
                        <a:t>(kg)</a:t>
                      </a:r>
                      <a:endParaRPr/>
                    </a:p>
                  </a:txBody>
                  <a:tcPr marL="91425" marR="91425" marT="91425" marB="91425"/>
                </a:tc>
                <a:tc>
                  <a:txBody>
                    <a:bodyPr/>
                    <a:lstStyle/>
                    <a:p>
                      <a:pPr marL="0" lvl="0" indent="0" algn="l" rtl="0">
                        <a:spcBef>
                          <a:spcPts val="0"/>
                        </a:spcBef>
                        <a:spcAft>
                          <a:spcPts val="0"/>
                        </a:spcAft>
                        <a:buNone/>
                      </a:pPr>
                      <a:r>
                        <a:rPr lang="fr-FR"/>
                        <a:t>Raideur torsion</a:t>
                      </a:r>
                      <a:endParaRPr/>
                    </a:p>
                    <a:p>
                      <a:pPr marL="0" lvl="0" indent="0" algn="l" rtl="0">
                        <a:spcBef>
                          <a:spcPts val="0"/>
                        </a:spcBef>
                        <a:spcAft>
                          <a:spcPts val="0"/>
                        </a:spcAft>
                        <a:buNone/>
                      </a:pPr>
                      <a:r>
                        <a:rPr lang="fr-FR"/>
                        <a:t>(Nm/deg)</a:t>
                      </a:r>
                      <a:endParaRPr/>
                    </a:p>
                  </a:txBody>
                  <a:tcPr marL="91425" marR="91425" marT="91425" marB="91425"/>
                </a:tc>
                <a:tc>
                  <a:txBody>
                    <a:bodyPr/>
                    <a:lstStyle/>
                    <a:p>
                      <a:pPr marL="0" lvl="0" indent="0" algn="l" rtl="0">
                        <a:spcBef>
                          <a:spcPts val="0"/>
                        </a:spcBef>
                        <a:spcAft>
                          <a:spcPts val="0"/>
                        </a:spcAft>
                        <a:buNone/>
                      </a:pPr>
                      <a:r>
                        <a:rPr lang="fr-FR"/>
                        <a:t>Masse équipements</a:t>
                      </a:r>
                      <a:endParaRPr/>
                    </a:p>
                    <a:p>
                      <a:pPr marL="0" lvl="0" indent="0" algn="l" rtl="0">
                        <a:spcBef>
                          <a:spcPts val="0"/>
                        </a:spcBef>
                        <a:spcAft>
                          <a:spcPts val="0"/>
                        </a:spcAft>
                        <a:buNone/>
                      </a:pPr>
                      <a:r>
                        <a:rPr lang="fr-FR"/>
                        <a:t>(kg)</a:t>
                      </a:r>
                      <a:endParaRPr/>
                    </a:p>
                  </a:txBody>
                  <a:tcPr marL="91425" marR="91425" marT="91425" marB="91425"/>
                </a:tc>
              </a:tr>
              <a:tr h="595025">
                <a:tc>
                  <a:txBody>
                    <a:bodyPr/>
                    <a:lstStyle/>
                    <a:p>
                      <a:pPr marL="0" lvl="0" indent="0" algn="l" rtl="0">
                        <a:spcBef>
                          <a:spcPts val="0"/>
                        </a:spcBef>
                        <a:spcAft>
                          <a:spcPts val="0"/>
                        </a:spcAft>
                        <a:buNone/>
                      </a:pPr>
                      <a:r>
                        <a:rPr lang="fr-FR"/>
                        <a:t>Vulcanix</a:t>
                      </a:r>
                      <a:endParaRPr/>
                    </a:p>
                  </a:txBody>
                  <a:tcPr marL="91425" marR="91425" marT="91425" marB="91425"/>
                </a:tc>
                <a:tc>
                  <a:txBody>
                    <a:bodyPr/>
                    <a:lstStyle/>
                    <a:p>
                      <a:pPr marL="0" lvl="0" indent="0" algn="l" rtl="0">
                        <a:spcBef>
                          <a:spcPts val="0"/>
                        </a:spcBef>
                        <a:spcAft>
                          <a:spcPts val="0"/>
                        </a:spcAft>
                        <a:buNone/>
                      </a:pPr>
                      <a:r>
                        <a:rPr lang="fr-FR"/>
                        <a:t>37.5</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fr-FR"/>
                        <a:t>6.6</a:t>
                      </a:r>
                      <a:endParaRPr/>
                    </a:p>
                  </a:txBody>
                  <a:tcPr marL="91425" marR="91425" marT="91425" marB="91425"/>
                </a:tc>
              </a:tr>
              <a:tr h="595025">
                <a:tc>
                  <a:txBody>
                    <a:bodyPr/>
                    <a:lstStyle/>
                    <a:p>
                      <a:pPr marL="0" lvl="0" indent="0" algn="l" rtl="0">
                        <a:spcBef>
                          <a:spcPts val="0"/>
                        </a:spcBef>
                        <a:spcAft>
                          <a:spcPts val="0"/>
                        </a:spcAft>
                        <a:buNone/>
                      </a:pPr>
                      <a:r>
                        <a:rPr lang="fr-FR"/>
                        <a:t>Optimus</a:t>
                      </a:r>
                      <a:endParaRPr/>
                    </a:p>
                  </a:txBody>
                  <a:tcPr marL="91425" marR="91425" marT="91425" marB="91425"/>
                </a:tc>
                <a:tc>
                  <a:txBody>
                    <a:bodyPr/>
                    <a:lstStyle/>
                    <a:p>
                      <a:pPr marL="0" lvl="0" indent="0" algn="l" rtl="0">
                        <a:spcBef>
                          <a:spcPts val="0"/>
                        </a:spcBef>
                        <a:spcAft>
                          <a:spcPts val="0"/>
                        </a:spcAft>
                        <a:buNone/>
                      </a:pPr>
                      <a:r>
                        <a:rPr lang="fr-FR"/>
                        <a:t>33.6</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9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89</a:t>
            </a:fld>
            <a:endParaRPr/>
          </a:p>
        </p:txBody>
      </p:sp>
      <p:sp>
        <p:nvSpPr>
          <p:cNvPr id="958" name="Google Shape;958;p9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Carrosserie</a:t>
            </a:r>
            <a:endParaRPr/>
          </a:p>
        </p:txBody>
      </p:sp>
      <p:sp>
        <p:nvSpPr>
          <p:cNvPr id="959" name="Google Shape;959;p91"/>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960" name="Google Shape;960;p91"/>
          <p:cNvPicPr preferRelativeResize="0"/>
          <p:nvPr/>
        </p:nvPicPr>
        <p:blipFill>
          <a:blip r:embed="rId3">
            <a:alphaModFix/>
          </a:blip>
          <a:stretch>
            <a:fillRect/>
          </a:stretch>
        </p:blipFill>
        <p:spPr>
          <a:xfrm>
            <a:off x="8441426" y="71003"/>
            <a:ext cx="503800" cy="566275"/>
          </a:xfrm>
          <a:prstGeom prst="rect">
            <a:avLst/>
          </a:prstGeom>
          <a:noFill/>
          <a:ln>
            <a:noFill/>
          </a:ln>
        </p:spPr>
      </p:pic>
      <p:sp>
        <p:nvSpPr>
          <p:cNvPr id="961" name="Google Shape;961;p91"/>
          <p:cNvSpPr txBox="1">
            <a:spLocks noGrp="1"/>
          </p:cNvSpPr>
          <p:nvPr>
            <p:ph type="body" idx="1"/>
          </p:nvPr>
        </p:nvSpPr>
        <p:spPr>
          <a:xfrm>
            <a:off x="251550" y="749225"/>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2400" b="0"/>
              <a:t>Respecter le règlement et être esthétique</a:t>
            </a:r>
            <a:endParaRPr sz="2400" b="0"/>
          </a:p>
          <a:p>
            <a:pPr marL="457200" lvl="0" indent="-342900" algn="l" rtl="0">
              <a:spcBef>
                <a:spcPts val="0"/>
              </a:spcBef>
              <a:spcAft>
                <a:spcPts val="0"/>
              </a:spcAft>
              <a:buSzPts val="1800"/>
              <a:buChar char="•"/>
            </a:pPr>
            <a:r>
              <a:rPr lang="fr-FR" sz="1800" b="0"/>
              <a:t>Travailler sur les défauts de la carrosserie de Vulcanix</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Nez adapté au châssis et plus proche</a:t>
            </a:r>
            <a:endParaRPr sz="1800" b="0"/>
          </a:p>
          <a:p>
            <a:pPr marL="457200" lvl="0" indent="-342900" algn="l" rtl="0">
              <a:spcBef>
                <a:spcPts val="0"/>
              </a:spcBef>
              <a:spcAft>
                <a:spcPts val="0"/>
              </a:spcAft>
              <a:buSzPts val="1800"/>
              <a:buChar char="•"/>
            </a:pPr>
            <a:r>
              <a:rPr lang="fr-FR" sz="1800" b="0"/>
              <a:t>Choix des composants (fibre de carbone non peint, vernis)</a:t>
            </a:r>
            <a:endParaRPr sz="1800" b="0"/>
          </a:p>
          <a:p>
            <a:pPr marL="0" lvl="0" indent="0" algn="l" rtl="0">
              <a:spcBef>
                <a:spcPts val="560"/>
              </a:spcBef>
              <a:spcAft>
                <a:spcPts val="0"/>
              </a:spcAft>
              <a:buNone/>
            </a:pP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Adapter le nez aux suspensions</a:t>
            </a:r>
            <a:endParaRPr sz="1800" b="0"/>
          </a:p>
          <a:p>
            <a:pPr marL="457200" lvl="0" indent="-342900" algn="l" rtl="0">
              <a:spcBef>
                <a:spcPts val="0"/>
              </a:spcBef>
              <a:spcAft>
                <a:spcPts val="0"/>
              </a:spcAft>
              <a:buSzPts val="1800"/>
              <a:buChar char="•"/>
            </a:pPr>
            <a:r>
              <a:rPr lang="fr-FR" sz="1800" b="0"/>
              <a:t>Trouver des partenariats avantageux pour fournir le carbone</a:t>
            </a:r>
            <a:endParaRPr sz="1800" b="0"/>
          </a:p>
          <a:p>
            <a:pPr marL="457200" lvl="0" indent="-342900" algn="l" rtl="0">
              <a:spcBef>
                <a:spcPts val="0"/>
              </a:spcBef>
              <a:spcAft>
                <a:spcPts val="0"/>
              </a:spcAft>
              <a:buSzPts val="1800"/>
              <a:buChar char="•"/>
            </a:pPr>
            <a:r>
              <a:rPr lang="fr-FR" sz="1800" b="0"/>
              <a:t>Tester aérodynamiquement le profil</a:t>
            </a:r>
            <a:endParaRPr sz="1800" b="0"/>
          </a:p>
          <a:p>
            <a:pPr marL="0" lvl="0" indent="0" algn="l" rtl="0">
              <a:spcBef>
                <a:spcPts val="560"/>
              </a:spcBef>
              <a:spcAft>
                <a:spcPts val="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a:t>
            </a:fld>
            <a:endParaRPr/>
          </a:p>
        </p:txBody>
      </p:sp>
      <p:sp>
        <p:nvSpPr>
          <p:cNvPr id="186" name="Google Shape;186;p2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Rappels de performances visées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9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90</a:t>
            </a:fld>
            <a:endParaRPr/>
          </a:p>
        </p:txBody>
      </p:sp>
      <p:sp>
        <p:nvSpPr>
          <p:cNvPr id="968" name="Google Shape;968;p9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Carrosserie</a:t>
            </a:r>
            <a:endParaRPr/>
          </a:p>
        </p:txBody>
      </p:sp>
      <p:sp>
        <p:nvSpPr>
          <p:cNvPr id="969" name="Google Shape;969;p92"/>
          <p:cNvSpPr txBox="1"/>
          <p:nvPr/>
        </p:nvSpPr>
        <p:spPr>
          <a:xfrm>
            <a:off x="5425700" y="846225"/>
            <a:ext cx="3519600" cy="33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Nez plus profilé et proche du châssis → étude aéro possible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Abandon des ouïes → gain ~ 2kg</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Recherche de partenariats avec les fournisseurs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Faciliter la pose de la carrosserie (accès aux vis)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Réfléchir à l’adaptation aux suspensions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Réfléchir à l’optimisation des plaques latérales (nom des sponsors, esthétique)</a:t>
            </a:r>
            <a:endParaRPr/>
          </a:p>
          <a:p>
            <a:pPr marL="0" lvl="0" indent="0" algn="l" rtl="0">
              <a:spcBef>
                <a:spcPts val="0"/>
              </a:spcBef>
              <a:spcAft>
                <a:spcPts val="0"/>
              </a:spcAft>
              <a:buNone/>
            </a:pPr>
            <a:endParaRPr/>
          </a:p>
        </p:txBody>
      </p:sp>
      <p:sp>
        <p:nvSpPr>
          <p:cNvPr id="970" name="Google Shape;970;p92"/>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971" name="Google Shape;971;p92"/>
          <p:cNvPicPr preferRelativeResize="0"/>
          <p:nvPr/>
        </p:nvPicPr>
        <p:blipFill>
          <a:blip r:embed="rId3">
            <a:alphaModFix/>
          </a:blip>
          <a:stretch>
            <a:fillRect/>
          </a:stretch>
        </p:blipFill>
        <p:spPr>
          <a:xfrm>
            <a:off x="8441426" y="71003"/>
            <a:ext cx="503800" cy="566275"/>
          </a:xfrm>
          <a:prstGeom prst="rect">
            <a:avLst/>
          </a:prstGeom>
          <a:noFill/>
          <a:ln>
            <a:noFill/>
          </a:ln>
        </p:spPr>
      </p:pic>
      <p:pic>
        <p:nvPicPr>
          <p:cNvPr id="972" name="Google Shape;972;p92"/>
          <p:cNvPicPr preferRelativeResize="0"/>
          <p:nvPr/>
        </p:nvPicPr>
        <p:blipFill>
          <a:blip r:embed="rId4">
            <a:alphaModFix/>
          </a:blip>
          <a:stretch>
            <a:fillRect/>
          </a:stretch>
        </p:blipFill>
        <p:spPr>
          <a:xfrm>
            <a:off x="147575" y="1429275"/>
            <a:ext cx="5350925" cy="2457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3"/>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979" name="Google Shape;979;p9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91</a:t>
            </a:fld>
            <a:endParaRPr/>
          </a:p>
        </p:txBody>
      </p:sp>
      <p:sp>
        <p:nvSpPr>
          <p:cNvPr id="980" name="Google Shape;980;p9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Châssis équipée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9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92</a:t>
            </a:fld>
            <a:endParaRPr/>
          </a:p>
        </p:txBody>
      </p:sp>
      <p:sp>
        <p:nvSpPr>
          <p:cNvPr id="987" name="Google Shape;987;p94"/>
          <p:cNvSpPr txBox="1">
            <a:spLocks noGrp="1"/>
          </p:cNvSpPr>
          <p:nvPr>
            <p:ph type="body" idx="1"/>
          </p:nvPr>
        </p:nvSpPr>
        <p:spPr>
          <a:xfrm>
            <a:off x="156300" y="919800"/>
            <a:ext cx="5311200" cy="28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a:solidFill>
                  <a:srgbClr val="B10404"/>
                </a:solidFill>
              </a:rPr>
              <a:t>2. S2 - Motorisation instrumentée</a:t>
            </a:r>
            <a:endParaRPr sz="2400" b="0"/>
          </a:p>
          <a:p>
            <a:pPr marL="914400" lvl="0" indent="-381000" algn="l" rtl="0">
              <a:spcBef>
                <a:spcPts val="0"/>
              </a:spcBef>
              <a:spcAft>
                <a:spcPts val="0"/>
              </a:spcAft>
              <a:buClr>
                <a:srgbClr val="595959"/>
              </a:buClr>
              <a:buSzPts val="2400"/>
              <a:buAutoNum type="alphaLcPeriod"/>
            </a:pPr>
            <a:r>
              <a:rPr lang="fr-FR" sz="2400" b="0">
                <a:solidFill>
                  <a:srgbClr val="595959"/>
                </a:solidFill>
              </a:rPr>
              <a:t>Motorisation</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Admission </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Echappement</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Circuits Carburants/Lubrification</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Refroidissement</a:t>
            </a:r>
            <a:endParaRPr sz="2400" b="0">
              <a:solidFill>
                <a:srgbClr val="595959"/>
              </a:solidFill>
            </a:endParaRPr>
          </a:p>
          <a:p>
            <a:pPr marL="914400" lvl="0" indent="-381000" algn="l" rtl="0">
              <a:spcBef>
                <a:spcPts val="0"/>
              </a:spcBef>
              <a:spcAft>
                <a:spcPts val="0"/>
              </a:spcAft>
              <a:buClr>
                <a:srgbClr val="595959"/>
              </a:buClr>
              <a:buSzPts val="2400"/>
              <a:buAutoNum type="alphaLcPeriod"/>
            </a:pPr>
            <a:r>
              <a:rPr lang="fr-FR" sz="2400" b="0">
                <a:solidFill>
                  <a:srgbClr val="595959"/>
                </a:solidFill>
              </a:rPr>
              <a:t>Transmission secondaire</a:t>
            </a:r>
            <a:endParaRPr sz="2400" b="0">
              <a:solidFill>
                <a:srgbClr val="595959"/>
              </a:solidFill>
            </a:endParaRPr>
          </a:p>
          <a:p>
            <a:pPr marL="0" lvl="0" indent="0" algn="l" rtl="0">
              <a:spcBef>
                <a:spcPts val="0"/>
              </a:spcBef>
              <a:spcAft>
                <a:spcPts val="0"/>
              </a:spcAft>
              <a:buNone/>
            </a:pPr>
            <a:endParaRPr sz="2400" b="0"/>
          </a:p>
        </p:txBody>
      </p:sp>
      <p:sp>
        <p:nvSpPr>
          <p:cNvPr id="988" name="Google Shape;988;p9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pic>
        <p:nvPicPr>
          <p:cNvPr id="989" name="Google Shape;989;p94"/>
          <p:cNvPicPr preferRelativeResize="0"/>
          <p:nvPr/>
        </p:nvPicPr>
        <p:blipFill>
          <a:blip r:embed="rId3">
            <a:alphaModFix/>
          </a:blip>
          <a:stretch>
            <a:fillRect/>
          </a:stretch>
        </p:blipFill>
        <p:spPr>
          <a:xfrm>
            <a:off x="4112225" y="4091650"/>
            <a:ext cx="447162" cy="661800"/>
          </a:xfrm>
          <a:prstGeom prst="rect">
            <a:avLst/>
          </a:prstGeom>
          <a:noFill/>
          <a:ln>
            <a:noFill/>
          </a:ln>
        </p:spPr>
      </p:pic>
      <p:sp>
        <p:nvSpPr>
          <p:cNvPr id="990" name="Google Shape;990;p94"/>
          <p:cNvSpPr txBox="1"/>
          <p:nvPr/>
        </p:nvSpPr>
        <p:spPr>
          <a:xfrm>
            <a:off x="3265025" y="41989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991" name="Google Shape;991;p94"/>
          <p:cNvPicPr preferRelativeResize="0"/>
          <p:nvPr/>
        </p:nvPicPr>
        <p:blipFill>
          <a:blip r:embed="rId4">
            <a:alphaModFix/>
          </a:blip>
          <a:stretch>
            <a:fillRect/>
          </a:stretch>
        </p:blipFill>
        <p:spPr>
          <a:xfrm>
            <a:off x="8397025" y="4091650"/>
            <a:ext cx="592950" cy="592950"/>
          </a:xfrm>
          <a:prstGeom prst="rect">
            <a:avLst/>
          </a:prstGeom>
          <a:noFill/>
          <a:ln>
            <a:noFill/>
          </a:ln>
        </p:spPr>
      </p:pic>
      <p:sp>
        <p:nvSpPr>
          <p:cNvPr id="992" name="Google Shape;992;p94"/>
          <p:cNvSpPr txBox="1"/>
          <p:nvPr/>
        </p:nvSpPr>
        <p:spPr>
          <a:xfrm>
            <a:off x="7731275" y="41989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MPY</a:t>
            </a:r>
            <a:endParaRPr sz="1800">
              <a:solidFill>
                <a:srgbClr val="980000"/>
              </a:solidFill>
            </a:endParaRPr>
          </a:p>
        </p:txBody>
      </p:sp>
      <p:sp>
        <p:nvSpPr>
          <p:cNvPr id="993" name="Google Shape;993;p94"/>
          <p:cNvSpPr txBox="1"/>
          <p:nvPr/>
        </p:nvSpPr>
        <p:spPr>
          <a:xfrm>
            <a:off x="6313025" y="41989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LDN</a:t>
            </a:r>
            <a:endParaRPr sz="1800">
              <a:solidFill>
                <a:srgbClr val="980000"/>
              </a:solidFill>
            </a:endParaRPr>
          </a:p>
        </p:txBody>
      </p:sp>
      <p:pic>
        <p:nvPicPr>
          <p:cNvPr id="994" name="Google Shape;994;p94"/>
          <p:cNvPicPr preferRelativeResize="0"/>
          <p:nvPr/>
        </p:nvPicPr>
        <p:blipFill>
          <a:blip r:embed="rId5">
            <a:alphaModFix/>
          </a:blip>
          <a:stretch>
            <a:fillRect/>
          </a:stretch>
        </p:blipFill>
        <p:spPr>
          <a:xfrm>
            <a:off x="6971375" y="4122750"/>
            <a:ext cx="599600" cy="599600"/>
          </a:xfrm>
          <a:prstGeom prst="rect">
            <a:avLst/>
          </a:prstGeom>
          <a:noFill/>
          <a:ln>
            <a:noFill/>
          </a:ln>
        </p:spPr>
      </p:pic>
      <p:pic>
        <p:nvPicPr>
          <p:cNvPr id="995" name="Google Shape;995;p94"/>
          <p:cNvPicPr preferRelativeResize="0"/>
          <p:nvPr/>
        </p:nvPicPr>
        <p:blipFill>
          <a:blip r:embed="rId6">
            <a:alphaModFix/>
          </a:blip>
          <a:stretch>
            <a:fillRect/>
          </a:stretch>
        </p:blipFill>
        <p:spPr>
          <a:xfrm>
            <a:off x="5552375" y="4128251"/>
            <a:ext cx="592950" cy="588599"/>
          </a:xfrm>
          <a:prstGeom prst="rect">
            <a:avLst/>
          </a:prstGeom>
          <a:noFill/>
          <a:ln>
            <a:noFill/>
          </a:ln>
        </p:spPr>
      </p:pic>
      <p:sp>
        <p:nvSpPr>
          <p:cNvPr id="996" name="Google Shape;996;p94"/>
          <p:cNvSpPr txBox="1"/>
          <p:nvPr/>
        </p:nvSpPr>
        <p:spPr>
          <a:xfrm>
            <a:off x="4766100" y="419890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BVL</a:t>
            </a:r>
            <a:endParaRPr sz="1800">
              <a:solidFill>
                <a:srgbClr val="980000"/>
              </a:solidFill>
            </a:endParaRPr>
          </a:p>
        </p:txBody>
      </p:sp>
      <p:pic>
        <p:nvPicPr>
          <p:cNvPr id="997" name="Google Shape;997;p94"/>
          <p:cNvPicPr preferRelativeResize="0"/>
          <p:nvPr/>
        </p:nvPicPr>
        <p:blipFill>
          <a:blip r:embed="rId7">
            <a:alphaModFix/>
          </a:blip>
          <a:stretch>
            <a:fillRect/>
          </a:stretch>
        </p:blipFill>
        <p:spPr>
          <a:xfrm>
            <a:off x="6656600" y="2987875"/>
            <a:ext cx="518700" cy="801392"/>
          </a:xfrm>
          <a:prstGeom prst="rect">
            <a:avLst/>
          </a:prstGeom>
          <a:noFill/>
          <a:ln>
            <a:noFill/>
          </a:ln>
        </p:spPr>
      </p:pic>
      <p:sp>
        <p:nvSpPr>
          <p:cNvPr id="998" name="Google Shape;998;p94"/>
          <p:cNvSpPr txBox="1"/>
          <p:nvPr/>
        </p:nvSpPr>
        <p:spPr>
          <a:xfrm>
            <a:off x="5711350" y="3175250"/>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AMS</a:t>
            </a:r>
            <a:endParaRPr sz="1800">
              <a:solidFill>
                <a:srgbClr val="980000"/>
              </a:solidFill>
            </a:endParaRPr>
          </a:p>
        </p:txBody>
      </p:sp>
      <p:sp>
        <p:nvSpPr>
          <p:cNvPr id="999" name="Google Shape;999;p94"/>
          <p:cNvSpPr txBox="1"/>
          <p:nvPr/>
        </p:nvSpPr>
        <p:spPr>
          <a:xfrm>
            <a:off x="5134175" y="1358775"/>
            <a:ext cx="3606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Motorisation</a:t>
            </a:r>
            <a:endParaRPr sz="3000" b="1">
              <a:solidFill>
                <a:srgbClr val="00FF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9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93</a:t>
            </a:fld>
            <a:endParaRPr/>
          </a:p>
        </p:txBody>
      </p:sp>
      <p:sp>
        <p:nvSpPr>
          <p:cNvPr id="1006" name="Google Shape;1006;p9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Réalisation d’une cartographie moteur</a:t>
            </a:r>
            <a:endParaRPr/>
          </a:p>
        </p:txBody>
      </p:sp>
      <p:pic>
        <p:nvPicPr>
          <p:cNvPr id="1007" name="Google Shape;1007;p95"/>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08" name="Google Shape;1008;p9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009" name="Google Shape;1009;p95"/>
          <p:cNvSpPr txBox="1"/>
          <p:nvPr/>
        </p:nvSpPr>
        <p:spPr>
          <a:xfrm>
            <a:off x="361600" y="847300"/>
            <a:ext cx="6474900" cy="355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b="1"/>
              <a:t>Cartographie Vulcanix : </a:t>
            </a:r>
            <a:r>
              <a:rPr lang="fr-FR">
                <a:solidFill>
                  <a:schemeClr val="dk1"/>
                </a:solidFill>
              </a:rPr>
              <a:t>Vendredi 23 novembre</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utilisation du silencieux de Dynamix</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Carto cible préparée pour l’endurance et pour la perfo</a:t>
            </a:r>
            <a:endParaRPr>
              <a:solidFill>
                <a:schemeClr val="dk1"/>
              </a:solidFill>
            </a:endParaRPr>
          </a:p>
          <a:p>
            <a:pPr marL="457200" lvl="0" indent="-317500" algn="l" rtl="0">
              <a:lnSpc>
                <a:spcPct val="150000"/>
              </a:lnSpc>
              <a:spcBef>
                <a:spcPts val="0"/>
              </a:spcBef>
              <a:spcAft>
                <a:spcPts val="0"/>
              </a:spcAft>
              <a:buClr>
                <a:schemeClr val="dk1"/>
              </a:buClr>
              <a:buSzPts val="1400"/>
              <a:buChar char="●"/>
            </a:pP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endParaRPr sz="600">
              <a:solidFill>
                <a:schemeClr val="dk1"/>
              </a:solidFill>
            </a:endParaRPr>
          </a:p>
          <a:p>
            <a:pPr marL="0" lvl="0" indent="0" algn="l" rtl="0">
              <a:lnSpc>
                <a:spcPct val="150000"/>
              </a:lnSpc>
              <a:spcBef>
                <a:spcPts val="0"/>
              </a:spcBef>
              <a:spcAft>
                <a:spcPts val="0"/>
              </a:spcAft>
              <a:buNone/>
            </a:pPr>
            <a:r>
              <a:rPr lang="fr-FR" b="1"/>
              <a:t>Cartographie Optimus :</a:t>
            </a:r>
            <a:r>
              <a:rPr lang="fr-FR"/>
              <a:t> courant janvier</a:t>
            </a:r>
            <a:endParaRPr/>
          </a:p>
          <a:p>
            <a:pPr marL="457200" lvl="0" indent="-317500" algn="l" rtl="0">
              <a:lnSpc>
                <a:spcPct val="150000"/>
              </a:lnSpc>
              <a:spcBef>
                <a:spcPts val="0"/>
              </a:spcBef>
              <a:spcAft>
                <a:spcPts val="0"/>
              </a:spcAft>
              <a:buSzPts val="1400"/>
              <a:buChar char="●"/>
            </a:pPr>
            <a:r>
              <a:rPr lang="fr-FR"/>
              <a:t>approvisionnement admission/guillotine</a:t>
            </a:r>
            <a:endParaRPr/>
          </a:p>
          <a:p>
            <a:pPr marL="457200" lvl="0" indent="-317500" algn="l" rtl="0">
              <a:lnSpc>
                <a:spcPct val="150000"/>
              </a:lnSpc>
              <a:spcBef>
                <a:spcPts val="0"/>
              </a:spcBef>
              <a:spcAft>
                <a:spcPts val="0"/>
              </a:spcAft>
              <a:buSzPts val="1400"/>
              <a:buChar char="●"/>
            </a:pPr>
            <a:r>
              <a:rPr lang="fr-FR"/>
              <a:t>achat silencieux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94</a:t>
            </a:fld>
            <a:endParaRPr/>
          </a:p>
        </p:txBody>
      </p:sp>
      <p:sp>
        <p:nvSpPr>
          <p:cNvPr id="1016" name="Google Shape;1016;p9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pic>
        <p:nvPicPr>
          <p:cNvPr id="1017" name="Google Shape;1017;p96"/>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18" name="Google Shape;1018;p96"/>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sp>
        <p:nvSpPr>
          <p:cNvPr id="1019" name="Google Shape;1019;p96"/>
          <p:cNvSpPr txBox="1"/>
          <p:nvPr/>
        </p:nvSpPr>
        <p:spPr>
          <a:xfrm>
            <a:off x="127350" y="857250"/>
            <a:ext cx="8450100" cy="14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a:solidFill>
                  <a:schemeClr val="accent5"/>
                </a:solidFill>
              </a:rPr>
              <a:t>Objectif :</a:t>
            </a:r>
            <a:r>
              <a:rPr lang="fr-FR" sz="2400">
                <a:solidFill>
                  <a:schemeClr val="dk1"/>
                </a:solidFill>
              </a:rPr>
              <a:t> </a:t>
            </a:r>
            <a:endParaRPr sz="1800">
              <a:solidFill>
                <a:schemeClr val="dk1"/>
              </a:solidFill>
              <a:latin typeface="Corbel"/>
              <a:ea typeface="Corbel"/>
              <a:cs typeface="Corbel"/>
              <a:sym typeface="Corbel"/>
            </a:endParaRPr>
          </a:p>
          <a:p>
            <a:pPr marL="457200" lvl="0" indent="-342900" algn="l" rtl="0">
              <a:spcBef>
                <a:spcPts val="0"/>
              </a:spcBef>
              <a:spcAft>
                <a:spcPts val="0"/>
              </a:spcAft>
              <a:buClr>
                <a:schemeClr val="dk1"/>
              </a:buClr>
              <a:buSzPts val="1800"/>
              <a:buChar char="•"/>
            </a:pPr>
            <a:r>
              <a:rPr lang="fr-FR" sz="1800">
                <a:solidFill>
                  <a:schemeClr val="dk1"/>
                </a:solidFill>
                <a:latin typeface="Corbel"/>
                <a:ea typeface="Corbel"/>
                <a:cs typeface="Corbel"/>
                <a:sym typeface="Corbel"/>
              </a:rPr>
              <a:t>gain de masse</a:t>
            </a:r>
            <a:endParaRPr sz="1800">
              <a:solidFill>
                <a:schemeClr val="dk1"/>
              </a:solidFill>
              <a:latin typeface="Corbel"/>
              <a:ea typeface="Corbel"/>
              <a:cs typeface="Corbel"/>
              <a:sym typeface="Corbel"/>
            </a:endParaRPr>
          </a:p>
          <a:p>
            <a:pPr marL="457200" lvl="0" indent="-342900" algn="l" rtl="0">
              <a:spcBef>
                <a:spcPts val="0"/>
              </a:spcBef>
              <a:spcAft>
                <a:spcPts val="0"/>
              </a:spcAft>
              <a:buClr>
                <a:schemeClr val="dk1"/>
              </a:buClr>
              <a:buSzPts val="1800"/>
              <a:buChar char="•"/>
            </a:pPr>
            <a:r>
              <a:rPr lang="fr-FR" sz="1800">
                <a:solidFill>
                  <a:schemeClr val="dk1"/>
                </a:solidFill>
                <a:latin typeface="Corbel"/>
                <a:ea typeface="Corbel"/>
                <a:cs typeface="Corbel"/>
                <a:sym typeface="Corbel"/>
              </a:rPr>
              <a:t>réduction de la perte de charge singulière</a:t>
            </a:r>
            <a:endParaRPr sz="600">
              <a:solidFill>
                <a:schemeClr val="dk1"/>
              </a:solidFill>
              <a:latin typeface="Corbel"/>
              <a:ea typeface="Corbel"/>
              <a:cs typeface="Corbel"/>
              <a:sym typeface="Corbel"/>
            </a:endParaRPr>
          </a:p>
          <a:p>
            <a:pPr marL="0" lvl="0" indent="0" algn="l" rtl="0">
              <a:spcBef>
                <a:spcPts val="0"/>
              </a:spcBef>
              <a:spcAft>
                <a:spcPts val="0"/>
              </a:spcAft>
              <a:buNone/>
            </a:pPr>
            <a:endParaRPr sz="1800">
              <a:solidFill>
                <a:schemeClr val="dk1"/>
              </a:solidFill>
            </a:endParaRPr>
          </a:p>
        </p:txBody>
      </p:sp>
      <p:pic>
        <p:nvPicPr>
          <p:cNvPr id="1020" name="Google Shape;1020;p96"/>
          <p:cNvPicPr preferRelativeResize="0"/>
          <p:nvPr/>
        </p:nvPicPr>
        <p:blipFill>
          <a:blip r:embed="rId4">
            <a:alphaModFix/>
          </a:blip>
          <a:stretch>
            <a:fillRect/>
          </a:stretch>
        </p:blipFill>
        <p:spPr>
          <a:xfrm>
            <a:off x="5675996" y="786651"/>
            <a:ext cx="2963279" cy="3778587"/>
          </a:xfrm>
          <a:prstGeom prst="rect">
            <a:avLst/>
          </a:prstGeom>
          <a:noFill/>
          <a:ln>
            <a:noFill/>
          </a:ln>
        </p:spPr>
      </p:pic>
      <p:sp>
        <p:nvSpPr>
          <p:cNvPr id="1021" name="Google Shape;1021;p96"/>
          <p:cNvSpPr txBox="1"/>
          <p:nvPr/>
        </p:nvSpPr>
        <p:spPr>
          <a:xfrm>
            <a:off x="5784238" y="4565250"/>
            <a:ext cx="27468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t>Throttle mechanism d’Optimus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9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95</a:t>
            </a:fld>
            <a:endParaRPr/>
          </a:p>
        </p:txBody>
      </p:sp>
      <p:sp>
        <p:nvSpPr>
          <p:cNvPr id="1028" name="Google Shape;1028;p9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29" name="Google Shape;1029;p97"/>
          <p:cNvSpPr txBox="1"/>
          <p:nvPr/>
        </p:nvSpPr>
        <p:spPr>
          <a:xfrm>
            <a:off x="238063" y="891025"/>
            <a:ext cx="4769100" cy="355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b="1"/>
              <a:t>Architecture retenue : </a:t>
            </a:r>
            <a:endParaRPr b="1"/>
          </a:p>
          <a:p>
            <a:pPr marL="457200" lvl="0" indent="-317500" algn="l" rtl="0">
              <a:lnSpc>
                <a:spcPct val="150000"/>
              </a:lnSpc>
              <a:spcBef>
                <a:spcPts val="0"/>
              </a:spcBef>
              <a:spcAft>
                <a:spcPts val="0"/>
              </a:spcAft>
              <a:buSzPts val="1400"/>
              <a:buChar char="●"/>
            </a:pPr>
            <a:r>
              <a:rPr lang="fr-FR"/>
              <a:t>plaque usinée à la Mâche</a:t>
            </a:r>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guillotine tirée au centre</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deux ressorts de rappels de chaque côté</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fr-FR">
                <a:solidFill>
                  <a:schemeClr val="dk1"/>
                </a:solidFill>
              </a:rPr>
              <a:t>capteur de position linéaire sur le côté</a:t>
            </a:r>
            <a:endParaRPr>
              <a:solidFill>
                <a:schemeClr val="dk1"/>
              </a:solidFill>
            </a:endParaRPr>
          </a:p>
          <a:p>
            <a:pPr marL="457200" lvl="0" indent="0" algn="l" rtl="0">
              <a:lnSpc>
                <a:spcPct val="150000"/>
              </a:lnSpc>
              <a:spcBef>
                <a:spcPts val="0"/>
              </a:spcBef>
              <a:spcAft>
                <a:spcPts val="0"/>
              </a:spcAft>
              <a:buNone/>
            </a:pPr>
            <a:endParaRPr/>
          </a:p>
        </p:txBody>
      </p:sp>
      <p:pic>
        <p:nvPicPr>
          <p:cNvPr id="1030" name="Google Shape;1030;p97"/>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31" name="Google Shape;1031;p97"/>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32" name="Google Shape;1032;p97"/>
          <p:cNvPicPr preferRelativeResize="0"/>
          <p:nvPr/>
        </p:nvPicPr>
        <p:blipFill>
          <a:blip r:embed="rId4">
            <a:alphaModFix/>
          </a:blip>
          <a:stretch>
            <a:fillRect/>
          </a:stretch>
        </p:blipFill>
        <p:spPr>
          <a:xfrm>
            <a:off x="4848912" y="1061342"/>
            <a:ext cx="3832038" cy="2564114"/>
          </a:xfrm>
          <a:prstGeom prst="rect">
            <a:avLst/>
          </a:prstGeom>
          <a:noFill/>
          <a:ln>
            <a:noFill/>
          </a:ln>
        </p:spPr>
      </p:pic>
      <p:pic>
        <p:nvPicPr>
          <p:cNvPr id="1033" name="Google Shape;1033;p97"/>
          <p:cNvPicPr preferRelativeResize="0"/>
          <p:nvPr/>
        </p:nvPicPr>
        <p:blipFill>
          <a:blip r:embed="rId5">
            <a:alphaModFix/>
          </a:blip>
          <a:stretch>
            <a:fillRect/>
          </a:stretch>
        </p:blipFill>
        <p:spPr>
          <a:xfrm>
            <a:off x="238075" y="2883018"/>
            <a:ext cx="4012299" cy="19174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9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96</a:t>
            </a:fld>
            <a:endParaRPr/>
          </a:p>
        </p:txBody>
      </p:sp>
      <p:sp>
        <p:nvSpPr>
          <p:cNvPr id="1040" name="Google Shape;1040;p9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41" name="Google Shape;1041;p98"/>
          <p:cNvSpPr txBox="1"/>
          <p:nvPr/>
        </p:nvSpPr>
        <p:spPr>
          <a:xfrm>
            <a:off x="4821725" y="848700"/>
            <a:ext cx="4769100" cy="4272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fr-FR" sz="1800" b="1"/>
              <a:t>Coefficient de frottement</a:t>
            </a:r>
            <a:r>
              <a:rPr lang="fr-FR" sz="1800"/>
              <a:t> </a:t>
            </a:r>
            <a:endParaRPr sz="1800"/>
          </a:p>
          <a:p>
            <a:pPr marL="914400" lvl="1" indent="-304800" algn="l" rtl="0">
              <a:lnSpc>
                <a:spcPct val="150000"/>
              </a:lnSpc>
              <a:spcBef>
                <a:spcPts val="0"/>
              </a:spcBef>
              <a:spcAft>
                <a:spcPts val="0"/>
              </a:spcAft>
              <a:buSzPts val="1200"/>
              <a:buChar char="○"/>
            </a:pPr>
            <a:r>
              <a:rPr lang="fr-FR" sz="1200"/>
              <a:t>acier - acier -&gt; 0.1</a:t>
            </a:r>
            <a:endParaRPr sz="1200"/>
          </a:p>
          <a:p>
            <a:pPr marL="914400" lvl="1" indent="-304800" algn="l" rtl="0">
              <a:lnSpc>
                <a:spcPct val="150000"/>
              </a:lnSpc>
              <a:spcBef>
                <a:spcPts val="0"/>
              </a:spcBef>
              <a:spcAft>
                <a:spcPts val="0"/>
              </a:spcAft>
              <a:buSzPts val="1200"/>
              <a:buChar char="○"/>
            </a:pPr>
            <a:r>
              <a:rPr lang="fr-FR" sz="1200"/>
              <a:t>acier - alu -&gt; 0.28</a:t>
            </a:r>
            <a:endParaRPr sz="1200"/>
          </a:p>
          <a:p>
            <a:pPr marL="914400" lvl="1" indent="-304800" algn="l" rtl="0">
              <a:lnSpc>
                <a:spcPct val="150000"/>
              </a:lnSpc>
              <a:spcBef>
                <a:spcPts val="0"/>
              </a:spcBef>
              <a:spcAft>
                <a:spcPts val="0"/>
              </a:spcAft>
              <a:buSzPts val="1200"/>
              <a:buChar char="○"/>
            </a:pPr>
            <a:r>
              <a:rPr lang="fr-FR" sz="1200"/>
              <a:t>acier - bronze -&gt; 0.18</a:t>
            </a:r>
            <a:endParaRPr sz="1200"/>
          </a:p>
          <a:p>
            <a:pPr marL="914400" lvl="0" indent="0" algn="l" rtl="0">
              <a:lnSpc>
                <a:spcPct val="150000"/>
              </a:lnSpc>
              <a:spcBef>
                <a:spcPts val="0"/>
              </a:spcBef>
              <a:spcAft>
                <a:spcPts val="0"/>
              </a:spcAft>
              <a:buNone/>
            </a:pPr>
            <a:endParaRPr sz="1200"/>
          </a:p>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guillotine (pièce rouge)</a:t>
            </a:r>
            <a:endParaRPr sz="1800" b="1"/>
          </a:p>
          <a:p>
            <a:pPr marL="457200" lvl="0" indent="0" algn="l" rtl="0">
              <a:lnSpc>
                <a:spcPct val="150000"/>
              </a:lnSpc>
              <a:spcBef>
                <a:spcPts val="0"/>
              </a:spcBef>
              <a:spcAft>
                <a:spcPts val="0"/>
              </a:spcAft>
              <a:buNone/>
            </a:pPr>
            <a:r>
              <a:rPr lang="fr-FR" sz="1200"/>
              <a:t>2 contraintes : dépressions -&gt; 0.7 bar</a:t>
            </a:r>
            <a:endParaRPr sz="1200"/>
          </a:p>
          <a:p>
            <a:pPr marL="457200" lvl="0" indent="0" algn="l" rtl="0">
              <a:lnSpc>
                <a:spcPct val="150000"/>
              </a:lnSpc>
              <a:spcBef>
                <a:spcPts val="0"/>
              </a:spcBef>
              <a:spcAft>
                <a:spcPts val="0"/>
              </a:spcAft>
              <a:buNone/>
            </a:pPr>
            <a:r>
              <a:rPr lang="fr-FR" sz="1200"/>
              <a:t>		     force de rappel du cable -&gt; 20 N</a:t>
            </a:r>
            <a:endParaRPr sz="1200"/>
          </a:p>
          <a:p>
            <a:pPr marL="457200" lvl="0" indent="0" algn="l" rtl="0">
              <a:lnSpc>
                <a:spcPct val="150000"/>
              </a:lnSpc>
              <a:spcBef>
                <a:spcPts val="0"/>
              </a:spcBef>
              <a:spcAft>
                <a:spcPts val="0"/>
              </a:spcAft>
              <a:buNone/>
            </a:pPr>
            <a:endParaRPr sz="1200"/>
          </a:p>
          <a:p>
            <a:pPr marL="914400" lvl="1" indent="-304800" algn="l" rtl="0">
              <a:lnSpc>
                <a:spcPct val="150000"/>
              </a:lnSpc>
              <a:spcBef>
                <a:spcPts val="0"/>
              </a:spcBef>
              <a:spcAft>
                <a:spcPts val="0"/>
              </a:spcAft>
              <a:buSzPts val="1200"/>
              <a:buChar char="○"/>
            </a:pPr>
            <a:r>
              <a:rPr lang="fr-FR" sz="1200"/>
              <a:t>Matériau : acier S235</a:t>
            </a:r>
            <a:endParaRPr sz="1200"/>
          </a:p>
          <a:p>
            <a:pPr marL="914400" lvl="1" indent="-304800" algn="l" rtl="0">
              <a:lnSpc>
                <a:spcPct val="150000"/>
              </a:lnSpc>
              <a:spcBef>
                <a:spcPts val="0"/>
              </a:spcBef>
              <a:spcAft>
                <a:spcPts val="0"/>
              </a:spcAft>
              <a:buSzPts val="1200"/>
              <a:buChar char="○"/>
            </a:pPr>
            <a:r>
              <a:rPr lang="fr-FR" sz="1200"/>
              <a:t>épaisseur : 3mm</a:t>
            </a:r>
            <a:endParaRPr sz="1200"/>
          </a:p>
          <a:p>
            <a:pPr marL="914400" lvl="1" indent="-304800" algn="l" rtl="0">
              <a:lnSpc>
                <a:spcPct val="150000"/>
              </a:lnSpc>
              <a:spcBef>
                <a:spcPts val="0"/>
              </a:spcBef>
              <a:spcAft>
                <a:spcPts val="0"/>
              </a:spcAft>
              <a:buSzPts val="1200"/>
              <a:buChar char="○"/>
            </a:pPr>
            <a:r>
              <a:rPr lang="fr-FR" sz="1200" b="1"/>
              <a:t>masse prévisionnelle : 42g</a:t>
            </a:r>
            <a:endParaRPr sz="1200"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042" name="Google Shape;1042;p98"/>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43" name="Google Shape;1043;p98"/>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44" name="Google Shape;1044;p98"/>
          <p:cNvPicPr preferRelativeResize="0"/>
          <p:nvPr/>
        </p:nvPicPr>
        <p:blipFill>
          <a:blip r:embed="rId4">
            <a:alphaModFix/>
          </a:blip>
          <a:stretch>
            <a:fillRect/>
          </a:stretch>
        </p:blipFill>
        <p:spPr>
          <a:xfrm>
            <a:off x="191973" y="848701"/>
            <a:ext cx="4315252" cy="2019135"/>
          </a:xfrm>
          <a:prstGeom prst="rect">
            <a:avLst/>
          </a:prstGeom>
          <a:noFill/>
          <a:ln>
            <a:noFill/>
          </a:ln>
        </p:spPr>
      </p:pic>
      <p:pic>
        <p:nvPicPr>
          <p:cNvPr id="1045" name="Google Shape;1045;p98"/>
          <p:cNvPicPr preferRelativeResize="0"/>
          <p:nvPr/>
        </p:nvPicPr>
        <p:blipFill>
          <a:blip r:embed="rId5">
            <a:alphaModFix/>
          </a:blip>
          <a:stretch>
            <a:fillRect/>
          </a:stretch>
        </p:blipFill>
        <p:spPr>
          <a:xfrm>
            <a:off x="191975" y="3039450"/>
            <a:ext cx="4315250" cy="199332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9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97</a:t>
            </a:fld>
            <a:endParaRPr/>
          </a:p>
        </p:txBody>
      </p:sp>
      <p:sp>
        <p:nvSpPr>
          <p:cNvPr id="1052" name="Google Shape;1052;p9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53" name="Google Shape;1053;p99"/>
          <p:cNvSpPr txBox="1"/>
          <p:nvPr/>
        </p:nvSpPr>
        <p:spPr>
          <a:xfrm>
            <a:off x="124350" y="813700"/>
            <a:ext cx="66336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Pièce sous la guillotine (pièce </a:t>
            </a:r>
            <a:r>
              <a:rPr lang="fr-FR" sz="1800" b="1">
                <a:solidFill>
                  <a:schemeClr val="dk1"/>
                </a:solidFill>
              </a:rPr>
              <a:t>marron</a:t>
            </a:r>
            <a:r>
              <a:rPr lang="fr-FR" sz="1800" b="1"/>
              <a:t>)</a:t>
            </a:r>
            <a:endParaRPr sz="1200"/>
          </a:p>
          <a:p>
            <a:pPr marL="914400" lvl="1" indent="-304800" algn="l" rtl="0">
              <a:lnSpc>
                <a:spcPct val="150000"/>
              </a:lnSpc>
              <a:spcBef>
                <a:spcPts val="0"/>
              </a:spcBef>
              <a:spcAft>
                <a:spcPts val="0"/>
              </a:spcAft>
              <a:buSzPts val="1200"/>
              <a:buChar char="○"/>
            </a:pPr>
            <a:r>
              <a:rPr lang="fr-FR" sz="1200"/>
              <a:t>Matériau : acier S235</a:t>
            </a:r>
            <a:endParaRPr sz="1200"/>
          </a:p>
          <a:p>
            <a:pPr marL="914400" lvl="1" indent="-304800" algn="l" rtl="0">
              <a:lnSpc>
                <a:spcPct val="150000"/>
              </a:lnSpc>
              <a:spcBef>
                <a:spcPts val="0"/>
              </a:spcBef>
              <a:spcAft>
                <a:spcPts val="0"/>
              </a:spcAft>
              <a:buSzPts val="1200"/>
              <a:buChar char="○"/>
            </a:pPr>
            <a:r>
              <a:rPr lang="fr-FR" sz="1200"/>
              <a:t>épaisseur : 3mm</a:t>
            </a:r>
            <a:endParaRPr sz="1200"/>
          </a:p>
          <a:p>
            <a:pPr marL="914400" lvl="1" indent="-304800" algn="l" rtl="0">
              <a:lnSpc>
                <a:spcPct val="150000"/>
              </a:lnSpc>
              <a:spcBef>
                <a:spcPts val="0"/>
              </a:spcBef>
              <a:spcAft>
                <a:spcPts val="0"/>
              </a:spcAft>
              <a:buSzPts val="1200"/>
              <a:buChar char="○"/>
            </a:pPr>
            <a:r>
              <a:rPr lang="fr-FR" sz="1200" b="1"/>
              <a:t>masse prévisionnelle : 86g</a:t>
            </a:r>
            <a:endParaRPr sz="1200" b="1"/>
          </a:p>
          <a:p>
            <a:pPr marL="0" lvl="0" indent="0" algn="l" rtl="0">
              <a:lnSpc>
                <a:spcPct val="150000"/>
              </a:lnSpc>
              <a:spcBef>
                <a:spcPts val="0"/>
              </a:spcBef>
              <a:spcAft>
                <a:spcPts val="0"/>
              </a:spcAft>
              <a:buNone/>
            </a:pPr>
            <a:endParaRPr sz="1200" b="1"/>
          </a:p>
          <a:p>
            <a:pPr marL="457200" lvl="0" indent="-342900" algn="l" rtl="0">
              <a:lnSpc>
                <a:spcPct val="150000"/>
              </a:lnSpc>
              <a:spcBef>
                <a:spcPts val="0"/>
              </a:spcBef>
              <a:spcAft>
                <a:spcPts val="0"/>
              </a:spcAft>
              <a:buSzPts val="1800"/>
              <a:buChar char="●"/>
            </a:pPr>
            <a:r>
              <a:rPr lang="fr-FR" sz="1800" b="1"/>
              <a:t>Pièce au dessus de la guillotine (pièce </a:t>
            </a:r>
            <a:r>
              <a:rPr lang="fr-FR" sz="1800" b="1">
                <a:solidFill>
                  <a:schemeClr val="dk1"/>
                </a:solidFill>
              </a:rPr>
              <a:t>beige</a:t>
            </a:r>
            <a:r>
              <a:rPr lang="fr-FR" sz="1800" b="1"/>
              <a:t>)</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Matériau : acier S235</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épaisseur : 1.5mm</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b="1">
                <a:solidFill>
                  <a:schemeClr val="dk1"/>
                </a:solidFill>
              </a:rPr>
              <a:t>masse prévisionnelle : 43g</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054" name="Google Shape;1054;p99"/>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55" name="Google Shape;1055;p99"/>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56" name="Google Shape;1056;p99"/>
          <p:cNvPicPr preferRelativeResize="0"/>
          <p:nvPr/>
        </p:nvPicPr>
        <p:blipFill>
          <a:blip r:embed="rId4">
            <a:alphaModFix/>
          </a:blip>
          <a:stretch>
            <a:fillRect/>
          </a:stretch>
        </p:blipFill>
        <p:spPr>
          <a:xfrm>
            <a:off x="5016850" y="813700"/>
            <a:ext cx="3986576" cy="1941750"/>
          </a:xfrm>
          <a:prstGeom prst="rect">
            <a:avLst/>
          </a:prstGeom>
          <a:noFill/>
          <a:ln>
            <a:noFill/>
          </a:ln>
        </p:spPr>
      </p:pic>
      <p:pic>
        <p:nvPicPr>
          <p:cNvPr id="1057" name="Google Shape;1057;p99"/>
          <p:cNvPicPr preferRelativeResize="0"/>
          <p:nvPr/>
        </p:nvPicPr>
        <p:blipFill>
          <a:blip r:embed="rId5">
            <a:alphaModFix/>
          </a:blip>
          <a:stretch>
            <a:fillRect/>
          </a:stretch>
        </p:blipFill>
        <p:spPr>
          <a:xfrm>
            <a:off x="4037025" y="3229175"/>
            <a:ext cx="3986575" cy="1776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98</a:t>
            </a:fld>
            <a:endParaRPr/>
          </a:p>
        </p:txBody>
      </p:sp>
      <p:sp>
        <p:nvSpPr>
          <p:cNvPr id="1064" name="Google Shape;1064;p10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65" name="Google Shape;1065;p100"/>
          <p:cNvSpPr txBox="1"/>
          <p:nvPr/>
        </p:nvSpPr>
        <p:spPr>
          <a:xfrm>
            <a:off x="124350" y="813700"/>
            <a:ext cx="54090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Pièce qui arrête la guillotine (pièce </a:t>
            </a:r>
            <a:r>
              <a:rPr lang="fr-FR" sz="1800" b="1">
                <a:solidFill>
                  <a:schemeClr val="dk1"/>
                </a:solidFill>
              </a:rPr>
              <a:t>jaune</a:t>
            </a:r>
            <a:r>
              <a:rPr lang="fr-FR" sz="1800" b="1"/>
              <a:t>)</a:t>
            </a:r>
            <a:endParaRPr sz="1200"/>
          </a:p>
          <a:p>
            <a:pPr marL="914400" lvl="1" indent="-304800" algn="l" rtl="0">
              <a:lnSpc>
                <a:spcPct val="150000"/>
              </a:lnSpc>
              <a:spcBef>
                <a:spcPts val="0"/>
              </a:spcBef>
              <a:spcAft>
                <a:spcPts val="0"/>
              </a:spcAft>
              <a:buSzPts val="1200"/>
              <a:buChar char="○"/>
            </a:pPr>
            <a:r>
              <a:rPr lang="fr-FR" sz="1200"/>
              <a:t>Matériau : aluminium</a:t>
            </a:r>
            <a:endParaRPr sz="1200"/>
          </a:p>
          <a:p>
            <a:pPr marL="914400" lvl="1" indent="-304800" algn="l" rtl="0">
              <a:lnSpc>
                <a:spcPct val="150000"/>
              </a:lnSpc>
              <a:spcBef>
                <a:spcPts val="0"/>
              </a:spcBef>
              <a:spcAft>
                <a:spcPts val="0"/>
              </a:spcAft>
              <a:buSzPts val="1200"/>
              <a:buChar char="○"/>
            </a:pPr>
            <a:r>
              <a:rPr lang="fr-FR" sz="1200"/>
              <a:t>épaisseur : 3mm</a:t>
            </a:r>
            <a:endParaRPr sz="1200"/>
          </a:p>
          <a:p>
            <a:pPr marL="914400" lvl="1" indent="-304800" algn="l" rtl="0">
              <a:lnSpc>
                <a:spcPct val="150000"/>
              </a:lnSpc>
              <a:spcBef>
                <a:spcPts val="0"/>
              </a:spcBef>
              <a:spcAft>
                <a:spcPts val="0"/>
              </a:spcAft>
              <a:buSzPts val="1200"/>
              <a:buChar char="○"/>
            </a:pPr>
            <a:r>
              <a:rPr lang="fr-FR" sz="1200" b="1"/>
              <a:t>masse prévisionnelle : 13g</a:t>
            </a:r>
            <a:endParaRPr sz="1200" b="1"/>
          </a:p>
          <a:p>
            <a:pPr marL="0" lvl="0" indent="0" algn="l" rtl="0">
              <a:lnSpc>
                <a:spcPct val="150000"/>
              </a:lnSpc>
              <a:spcBef>
                <a:spcPts val="0"/>
              </a:spcBef>
              <a:spcAft>
                <a:spcPts val="0"/>
              </a:spcAft>
              <a:buNone/>
            </a:pPr>
            <a:endParaRPr sz="1200" b="1"/>
          </a:p>
          <a:p>
            <a:pPr marL="457200" lvl="0" indent="-342900" algn="l" rtl="0">
              <a:lnSpc>
                <a:spcPct val="150000"/>
              </a:lnSpc>
              <a:spcBef>
                <a:spcPts val="0"/>
              </a:spcBef>
              <a:spcAft>
                <a:spcPts val="0"/>
              </a:spcAft>
              <a:buSzPts val="1800"/>
              <a:buChar char="●"/>
            </a:pPr>
            <a:r>
              <a:rPr lang="fr-FR" sz="1800" b="1"/>
              <a:t>Pièce qui arrête la guillotine (pièce </a:t>
            </a:r>
            <a:r>
              <a:rPr lang="fr-FR" sz="1800" b="1">
                <a:solidFill>
                  <a:schemeClr val="dk1"/>
                </a:solidFill>
              </a:rPr>
              <a:t>jaune</a:t>
            </a:r>
            <a:r>
              <a:rPr lang="fr-FR" sz="1800" b="1"/>
              <a:t>)</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Matériau : aluminium</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épaisseur : 3mm</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b="1">
                <a:solidFill>
                  <a:schemeClr val="dk1"/>
                </a:solidFill>
              </a:rPr>
              <a:t>masse prévisionnelle : 3g</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066" name="Google Shape;1066;p100"/>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67" name="Google Shape;1067;p100"/>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68" name="Google Shape;1068;p100"/>
          <p:cNvPicPr preferRelativeResize="0"/>
          <p:nvPr/>
        </p:nvPicPr>
        <p:blipFill>
          <a:blip r:embed="rId4">
            <a:alphaModFix/>
          </a:blip>
          <a:stretch>
            <a:fillRect/>
          </a:stretch>
        </p:blipFill>
        <p:spPr>
          <a:xfrm>
            <a:off x="5367050" y="1044800"/>
            <a:ext cx="3632401" cy="1724925"/>
          </a:xfrm>
          <a:prstGeom prst="rect">
            <a:avLst/>
          </a:prstGeom>
          <a:noFill/>
          <a:ln>
            <a:noFill/>
          </a:ln>
        </p:spPr>
      </p:pic>
      <p:pic>
        <p:nvPicPr>
          <p:cNvPr id="1069" name="Google Shape;1069;p100"/>
          <p:cNvPicPr preferRelativeResize="0"/>
          <p:nvPr/>
        </p:nvPicPr>
        <p:blipFill>
          <a:blip r:embed="rId5">
            <a:alphaModFix/>
          </a:blip>
          <a:stretch>
            <a:fillRect/>
          </a:stretch>
        </p:blipFill>
        <p:spPr>
          <a:xfrm>
            <a:off x="5659525" y="3018350"/>
            <a:ext cx="2976054" cy="160345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0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99</a:t>
            </a:fld>
            <a:endParaRPr/>
          </a:p>
        </p:txBody>
      </p:sp>
      <p:sp>
        <p:nvSpPr>
          <p:cNvPr id="1076" name="Google Shape;1076;p10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Guillotine - bride</a:t>
            </a:r>
            <a:endParaRPr/>
          </a:p>
        </p:txBody>
      </p:sp>
      <p:sp>
        <p:nvSpPr>
          <p:cNvPr id="1077" name="Google Shape;1077;p101"/>
          <p:cNvSpPr txBox="1"/>
          <p:nvPr/>
        </p:nvSpPr>
        <p:spPr>
          <a:xfrm>
            <a:off x="124350" y="813700"/>
            <a:ext cx="5409000" cy="427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FR" sz="1800" b="1">
                <a:solidFill>
                  <a:srgbClr val="0000FF"/>
                </a:solidFill>
              </a:rPr>
              <a:t>DIMENSIONNEMENT</a:t>
            </a:r>
            <a:endParaRPr sz="600" b="1"/>
          </a:p>
          <a:p>
            <a:pPr marL="457200" lvl="0" indent="-342900" algn="l" rtl="0">
              <a:lnSpc>
                <a:spcPct val="150000"/>
              </a:lnSpc>
              <a:spcBef>
                <a:spcPts val="0"/>
              </a:spcBef>
              <a:spcAft>
                <a:spcPts val="0"/>
              </a:spcAft>
              <a:buClr>
                <a:schemeClr val="dk1"/>
              </a:buClr>
              <a:buSzPts val="1800"/>
              <a:buChar char="●"/>
            </a:pPr>
            <a:r>
              <a:rPr lang="fr-FR" sz="1800" b="1"/>
              <a:t>Convergeant</a:t>
            </a:r>
            <a:endParaRPr sz="1200"/>
          </a:p>
          <a:p>
            <a:pPr marL="914400" lvl="1" indent="-304800" algn="l" rtl="0">
              <a:lnSpc>
                <a:spcPct val="150000"/>
              </a:lnSpc>
              <a:spcBef>
                <a:spcPts val="0"/>
              </a:spcBef>
              <a:spcAft>
                <a:spcPts val="0"/>
              </a:spcAft>
              <a:buSzPts val="1200"/>
              <a:buChar char="○"/>
            </a:pPr>
            <a:r>
              <a:rPr lang="fr-FR" sz="1200"/>
              <a:t>Matériau : PA12</a:t>
            </a:r>
            <a:endParaRPr sz="1200"/>
          </a:p>
          <a:p>
            <a:pPr marL="914400" lvl="1" indent="-304800" algn="l" rtl="0">
              <a:lnSpc>
                <a:spcPct val="150000"/>
              </a:lnSpc>
              <a:spcBef>
                <a:spcPts val="0"/>
              </a:spcBef>
              <a:spcAft>
                <a:spcPts val="0"/>
              </a:spcAft>
              <a:buSzPts val="1200"/>
              <a:buChar char="○"/>
            </a:pPr>
            <a:r>
              <a:rPr lang="fr-FR" sz="1200"/>
              <a:t>Fournisseur : ARRK</a:t>
            </a:r>
            <a:endParaRPr sz="1200"/>
          </a:p>
          <a:p>
            <a:pPr marL="914400" lvl="1" indent="-304800" algn="l" rtl="0">
              <a:lnSpc>
                <a:spcPct val="150000"/>
              </a:lnSpc>
              <a:spcBef>
                <a:spcPts val="0"/>
              </a:spcBef>
              <a:spcAft>
                <a:spcPts val="0"/>
              </a:spcAft>
              <a:buSzPts val="1200"/>
              <a:buChar char="○"/>
            </a:pPr>
            <a:r>
              <a:rPr lang="fr-FR" sz="1200" b="1"/>
              <a:t>masse prévisionnelle : 19g</a:t>
            </a:r>
            <a:endParaRPr sz="1200" b="1"/>
          </a:p>
          <a:p>
            <a:pPr marL="0" lvl="0" indent="0" algn="l" rtl="0">
              <a:lnSpc>
                <a:spcPct val="150000"/>
              </a:lnSpc>
              <a:spcBef>
                <a:spcPts val="0"/>
              </a:spcBef>
              <a:spcAft>
                <a:spcPts val="0"/>
              </a:spcAft>
              <a:buNone/>
            </a:pPr>
            <a:endParaRPr sz="1200" b="1"/>
          </a:p>
          <a:p>
            <a:pPr marL="457200" lvl="0" indent="-342900" algn="l" rtl="0">
              <a:lnSpc>
                <a:spcPct val="150000"/>
              </a:lnSpc>
              <a:spcBef>
                <a:spcPts val="0"/>
              </a:spcBef>
              <a:spcAft>
                <a:spcPts val="0"/>
              </a:spcAft>
              <a:buSzPts val="1800"/>
              <a:buChar char="●"/>
            </a:pPr>
            <a:r>
              <a:rPr lang="fr-FR" sz="1800" b="1"/>
              <a:t>Bride</a:t>
            </a:r>
            <a:endParaRPr sz="1800" b="1"/>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Matériau : PA12</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a:solidFill>
                  <a:schemeClr val="dk1"/>
                </a:solidFill>
              </a:rPr>
              <a:t>Fournisseur : ARRK</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fr-FR" sz="1200" b="1">
                <a:solidFill>
                  <a:schemeClr val="dk1"/>
                </a:solidFill>
              </a:rPr>
              <a:t>masse prévisionnelle : 37g</a:t>
            </a:r>
            <a:endParaRPr sz="1200" b="1">
              <a:solidFill>
                <a:schemeClr val="dk1"/>
              </a:solidFill>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fr-FR" b="1"/>
              <a:t> </a:t>
            </a:r>
            <a:endParaRPr b="1">
              <a:solidFill>
                <a:schemeClr val="dk1"/>
              </a:solidFill>
            </a:endParaRPr>
          </a:p>
          <a:p>
            <a:pPr marL="457200" lvl="0" indent="0" algn="l" rtl="0">
              <a:lnSpc>
                <a:spcPct val="150000"/>
              </a:lnSpc>
              <a:spcBef>
                <a:spcPts val="0"/>
              </a:spcBef>
              <a:spcAft>
                <a:spcPts val="0"/>
              </a:spcAft>
              <a:buNone/>
            </a:pPr>
            <a:endParaRPr/>
          </a:p>
        </p:txBody>
      </p:sp>
      <p:pic>
        <p:nvPicPr>
          <p:cNvPr id="1078" name="Google Shape;1078;p101"/>
          <p:cNvPicPr preferRelativeResize="0"/>
          <p:nvPr/>
        </p:nvPicPr>
        <p:blipFill>
          <a:blip r:embed="rId3">
            <a:alphaModFix/>
          </a:blip>
          <a:stretch>
            <a:fillRect/>
          </a:stretch>
        </p:blipFill>
        <p:spPr>
          <a:xfrm>
            <a:off x="8680945" y="76525"/>
            <a:ext cx="362229" cy="536100"/>
          </a:xfrm>
          <a:prstGeom prst="rect">
            <a:avLst/>
          </a:prstGeom>
          <a:noFill/>
          <a:ln>
            <a:noFill/>
          </a:ln>
        </p:spPr>
      </p:pic>
      <p:sp>
        <p:nvSpPr>
          <p:cNvPr id="1079" name="Google Shape;1079;p101"/>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CEE</a:t>
            </a:r>
            <a:endParaRPr sz="1800">
              <a:solidFill>
                <a:srgbClr val="980000"/>
              </a:solidFill>
            </a:endParaRPr>
          </a:p>
        </p:txBody>
      </p:sp>
      <p:pic>
        <p:nvPicPr>
          <p:cNvPr id="1080" name="Google Shape;1080;p101"/>
          <p:cNvPicPr preferRelativeResize="0"/>
          <p:nvPr/>
        </p:nvPicPr>
        <p:blipFill>
          <a:blip r:embed="rId4">
            <a:alphaModFix/>
          </a:blip>
          <a:stretch>
            <a:fillRect/>
          </a:stretch>
        </p:blipFill>
        <p:spPr>
          <a:xfrm>
            <a:off x="6922304" y="2545525"/>
            <a:ext cx="2084347" cy="2414300"/>
          </a:xfrm>
          <a:prstGeom prst="rect">
            <a:avLst/>
          </a:prstGeom>
          <a:noFill/>
          <a:ln>
            <a:noFill/>
          </a:ln>
        </p:spPr>
      </p:pic>
      <p:pic>
        <p:nvPicPr>
          <p:cNvPr id="1081" name="Google Shape;1081;p101"/>
          <p:cNvPicPr preferRelativeResize="0"/>
          <p:nvPr/>
        </p:nvPicPr>
        <p:blipFill>
          <a:blip r:embed="rId5">
            <a:alphaModFix/>
          </a:blip>
          <a:stretch>
            <a:fillRect/>
          </a:stretch>
        </p:blipFill>
        <p:spPr>
          <a:xfrm>
            <a:off x="5401200" y="883500"/>
            <a:ext cx="3641976" cy="2414300"/>
          </a:xfrm>
          <a:prstGeom prst="rect">
            <a:avLst/>
          </a:prstGeom>
          <a:noFill/>
          <a:ln>
            <a:noFill/>
          </a:ln>
        </p:spPr>
      </p:pic>
      <p:pic>
        <p:nvPicPr>
          <p:cNvPr id="1082" name="Google Shape;1082;p101"/>
          <p:cNvPicPr preferRelativeResize="0"/>
          <p:nvPr/>
        </p:nvPicPr>
        <p:blipFill>
          <a:blip r:embed="rId6">
            <a:alphaModFix/>
          </a:blip>
          <a:stretch>
            <a:fillRect/>
          </a:stretch>
        </p:blipFill>
        <p:spPr>
          <a:xfrm>
            <a:off x="3336149" y="2572450"/>
            <a:ext cx="1898851" cy="2360450"/>
          </a:xfrm>
          <a:prstGeom prst="rect">
            <a:avLst/>
          </a:prstGeom>
          <a:noFill/>
          <a:ln>
            <a:noFill/>
          </a:ln>
        </p:spPr>
      </p:pic>
    </p:spTree>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3778</Words>
  <Application>Microsoft Office PowerPoint</Application>
  <PresentationFormat>Affichage à l'écran (16:9)</PresentationFormat>
  <Paragraphs>1334</Paragraphs>
  <Slides>129</Slides>
  <Notes>126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129</vt:i4>
      </vt:variant>
    </vt:vector>
  </HeadingPairs>
  <TitlesOfParts>
    <vt:vector size="138" baseType="lpstr">
      <vt:lpstr>Tahoma</vt:lpstr>
      <vt:lpstr>Corbel</vt:lpstr>
      <vt:lpstr>&amp;quot</vt:lpstr>
      <vt:lpstr>Calibri</vt:lpstr>
      <vt:lpstr>Times New Roman</vt:lpstr>
      <vt:lpstr>Wingdings</vt:lpstr>
      <vt:lpstr>Arial</vt:lpstr>
      <vt:lpstr>Proxima Nova</vt:lpstr>
      <vt:lpstr>EPSAC_Template_Rev2</vt:lpstr>
      <vt:lpstr>TOP Copeau Optimus v1.0</vt:lpstr>
      <vt:lpstr>Ordre du jour</vt:lpstr>
      <vt:lpstr>Motorisation Instrumentée</vt:lpstr>
      <vt:lpstr>Système SEIMS</vt:lpstr>
      <vt:lpstr>Liaison au sol mécatronique</vt:lpstr>
      <vt:lpstr>Châssis équipé et aérodynamique</vt:lpstr>
      <vt:lpstr>Rappels de performances visées</vt:lpstr>
      <vt:lpstr>Présentation PowerPoint</vt:lpstr>
      <vt:lpstr>Rappels de performances visées</vt:lpstr>
      <vt:lpstr>Développement du démarchage :</vt:lpstr>
      <vt:lpstr>Planification Temporelle : Modèle PREMs</vt:lpstr>
      <vt:lpstr>Point sur le Budget</vt:lpstr>
      <vt:lpstr>Point sur le Budget 2018 Restant</vt:lpstr>
      <vt:lpstr>Sommaire</vt:lpstr>
      <vt:lpstr>Résultats MECAmaster</vt:lpstr>
      <vt:lpstr>Résultats MECAmaster</vt:lpstr>
      <vt:lpstr>Résultats MECAmaster</vt:lpstr>
      <vt:lpstr>Système de freinage</vt:lpstr>
      <vt:lpstr>Système de freinage</vt:lpstr>
      <vt:lpstr>Système de freinage : disque de frein</vt:lpstr>
      <vt:lpstr>Pédalier</vt:lpstr>
      <vt:lpstr>Pédalier</vt:lpstr>
      <vt:lpstr>Pédalier</vt:lpstr>
      <vt:lpstr>Roue équipée</vt:lpstr>
      <vt:lpstr>Roue équipée avant</vt:lpstr>
      <vt:lpstr>Roue équipée avant</vt:lpstr>
      <vt:lpstr>Porte moyeu avant </vt:lpstr>
      <vt:lpstr>Moyeu avant</vt:lpstr>
      <vt:lpstr> avant</vt:lpstr>
      <vt:lpstr>Bilan de masse : Roue équipée avant</vt:lpstr>
      <vt:lpstr>Roue équipée arrière</vt:lpstr>
      <vt:lpstr>Roue équipée arrière</vt:lpstr>
      <vt:lpstr>Porte moyeu arrière </vt:lpstr>
      <vt:lpstr>Moyeu arrière</vt:lpstr>
      <vt:lpstr> arrière</vt:lpstr>
      <vt:lpstr>Bilan de masse : Roue équipée arrière</vt:lpstr>
      <vt:lpstr>Barre anti-roulis</vt:lpstr>
      <vt:lpstr>Barre anti-roulis</vt:lpstr>
      <vt:lpstr>Barre anti-roulis</vt:lpstr>
      <vt:lpstr>Barre anti-roulis</vt:lpstr>
      <vt:lpstr>Suspensions</vt:lpstr>
      <vt:lpstr>Suspensions</vt:lpstr>
      <vt:lpstr>Suspensions</vt:lpstr>
      <vt:lpstr>Suspensions</vt:lpstr>
      <vt:lpstr>Biellettes</vt:lpstr>
      <vt:lpstr>Biellettes</vt:lpstr>
      <vt:lpstr>Triangles</vt:lpstr>
      <vt:lpstr>Triangles - Essai collage rotules</vt:lpstr>
      <vt:lpstr>Triangles - Essai collage rotules</vt:lpstr>
      <vt:lpstr>Triangles - Essai collage alu-alu</vt:lpstr>
      <vt:lpstr>Triangles - Essai collage alu-alu</vt:lpstr>
      <vt:lpstr>Triangles </vt:lpstr>
      <vt:lpstr>Triangles </vt:lpstr>
      <vt:lpstr>Direction</vt:lpstr>
      <vt:lpstr>Géométrie de direction</vt:lpstr>
      <vt:lpstr>Direction</vt:lpstr>
      <vt:lpstr>Direction</vt:lpstr>
      <vt:lpstr>Bilan Massique - Liaison au sol mécatronique</vt:lpstr>
      <vt:lpstr>Sommaire</vt:lpstr>
      <vt:lpstr>S4 - SEISM</vt:lpstr>
      <vt:lpstr>Faisceau électrique </vt:lpstr>
      <vt:lpstr>Faisceau électrique : Architecture de la  transmission de données</vt:lpstr>
      <vt:lpstr>Faisceau électrique : Architecture de la  transmission de puissance </vt:lpstr>
      <vt:lpstr>Faisceau électrique complet</vt:lpstr>
      <vt:lpstr>Représentation physique avec Rapid harness</vt:lpstr>
      <vt:lpstr>Tableau de Bord</vt:lpstr>
      <vt:lpstr>Tableau de Bord</vt:lpstr>
      <vt:lpstr>Carte Avant</vt:lpstr>
      <vt:lpstr>Carte Avant</vt:lpstr>
      <vt:lpstr>Carte Avant</vt:lpstr>
      <vt:lpstr>Carte Arrière</vt:lpstr>
      <vt:lpstr>Carte Arrière</vt:lpstr>
      <vt:lpstr>Passage de vitesse</vt:lpstr>
      <vt:lpstr>Passage de vitesse</vt:lpstr>
      <vt:lpstr>Passage de vitesse</vt:lpstr>
      <vt:lpstr>Bus CAN</vt:lpstr>
      <vt:lpstr>Bus CAN</vt:lpstr>
      <vt:lpstr>Sommaire</vt:lpstr>
      <vt:lpstr>Ergonomie</vt:lpstr>
      <vt:lpstr>Ergonomie</vt:lpstr>
      <vt:lpstr>Structure Tubulaire </vt:lpstr>
      <vt:lpstr>Structure Tubulaire </vt:lpstr>
      <vt:lpstr>Structure tubulaire</vt:lpstr>
      <vt:lpstr>Suspensions Avant</vt:lpstr>
      <vt:lpstr>Suspensions Arrière</vt:lpstr>
      <vt:lpstr>Intégration du moteur</vt:lpstr>
      <vt:lpstr>Vue latérale du châssis</vt:lpstr>
      <vt:lpstr>Caractéristiques</vt:lpstr>
      <vt:lpstr>Carrosserie</vt:lpstr>
      <vt:lpstr>Carrosserie</vt:lpstr>
      <vt:lpstr>Bilan Massique - Châssis équipée</vt:lpstr>
      <vt:lpstr>Sommaire</vt:lpstr>
      <vt:lpstr>Réalisation d’une cartographie moteur</vt:lpstr>
      <vt:lpstr>Guillotine - bride</vt:lpstr>
      <vt:lpstr>Guillotine - bride</vt:lpstr>
      <vt:lpstr>Guillotine - bride</vt:lpstr>
      <vt:lpstr>Guillotine - bride</vt:lpstr>
      <vt:lpstr>Guillotine - bride</vt:lpstr>
      <vt:lpstr>Guillotine - bride</vt:lpstr>
      <vt:lpstr>Guillotine - bride</vt:lpstr>
      <vt:lpstr>Guillotine - bride</vt:lpstr>
      <vt:lpstr>Guillotine - bride</vt:lpstr>
      <vt:lpstr>Guillotine - bride</vt:lpstr>
      <vt:lpstr>Guillotine - bride</vt:lpstr>
      <vt:lpstr>Admission</vt:lpstr>
      <vt:lpstr>Admission - Plenum</vt:lpstr>
      <vt:lpstr>Admission - Plenum</vt:lpstr>
      <vt:lpstr>Admission</vt:lpstr>
      <vt:lpstr>Admission</vt:lpstr>
      <vt:lpstr>Admission</vt:lpstr>
      <vt:lpstr>Echappement</vt:lpstr>
      <vt:lpstr>Transmission secondaire</vt:lpstr>
      <vt:lpstr>Kit chaine</vt:lpstr>
      <vt:lpstr>Kit chaine</vt:lpstr>
      <vt:lpstr>Porte couronne</vt:lpstr>
      <vt:lpstr>Porte couronne</vt:lpstr>
      <vt:lpstr>Portes excentriques</vt:lpstr>
      <vt:lpstr>Porte excentrique gauche</vt:lpstr>
      <vt:lpstr>Porte excentrique droit</vt:lpstr>
      <vt:lpstr>Transmission Secondaire</vt:lpstr>
      <vt:lpstr>Refroidissement</vt:lpstr>
      <vt:lpstr>Refroidissement</vt:lpstr>
      <vt:lpstr>Réservoir d’essence</vt:lpstr>
      <vt:lpstr>Réservoir d’essence</vt:lpstr>
      <vt:lpstr>Bilan Massique - Motorisation</vt:lpstr>
      <vt:lpstr>Bilan Massique - Véhicule Optimus</vt:lpstr>
      <vt:lpstr>Sommaire</vt:lpstr>
      <vt:lpstr>MID-3D</vt:lpstr>
      <vt:lpstr>Etat de l’avancement du projet - Prochaines échéances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Copeau Optimus v1.0</dc:title>
  <dc:creator>Gameiro Nicolas</dc:creator>
  <cp:lastModifiedBy>nicolas gameiro</cp:lastModifiedBy>
  <cp:revision>5</cp:revision>
  <dcterms:modified xsi:type="dcterms:W3CDTF">2018-11-09T16:08:00Z</dcterms:modified>
</cp:coreProperties>
</file>